
<file path=[Content_Types].xml><?xml version="1.0" encoding="utf-8"?>
<Types xmlns="http://schemas.openxmlformats.org/package/2006/content-types">
  <Default Extension="xml" ContentType="application/xml"/>
  <Default Extension="mp4" ContentType="video/mp4"/>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9"/>
  </p:notesMasterIdLst>
  <p:handoutMasterIdLst>
    <p:handoutMasterId r:id="rId20"/>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2" r:id="rId16"/>
    <p:sldId id="270" r:id="rId17"/>
    <p:sldId id="271"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92"/>
    <p:restoredTop sz="93658"/>
  </p:normalViewPr>
  <p:slideViewPr>
    <p:cSldViewPr snapToGrid="0" snapToObjects="1">
      <p:cViewPr varScale="1">
        <p:scale>
          <a:sx n="123" d="100"/>
          <a:sy n="123" d="100"/>
        </p:scale>
        <p:origin x="200" y="4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handoutMaster" Target="handoutMasters/handout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9FA043-BE17-104B-A809-1DE26C2DD3F8}" type="datetimeFigureOut">
              <a:rPr lang="en-US" smtClean="0"/>
              <a:t>6/6/17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468ED9-325B-BB40-9C83-8DEFE3D2478F}" type="slidenum">
              <a:rPr lang="en-US" smtClean="0"/>
              <a:t>‹#›</a:t>
            </a:fld>
            <a:endParaRPr lang="en-US"/>
          </a:p>
        </p:txBody>
      </p:sp>
    </p:spTree>
    <p:extLst>
      <p:ext uri="{BB962C8B-B14F-4D97-AF65-F5344CB8AC3E}">
        <p14:creationId xmlns:p14="http://schemas.microsoft.com/office/powerpoint/2010/main" val="484945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www.mindsetkit.org/growth-mindset-parents/how-parents-can-instill-growth-mindset/model-making-mistakes"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400" dirty="0"/>
              <a:t>DEBBIE </a:t>
            </a:r>
          </a:p>
          <a:p>
            <a:pPr lvl="0">
              <a:spcBef>
                <a:spcPts val="0"/>
              </a:spcBef>
              <a:buNone/>
            </a:pPr>
            <a:r>
              <a:rPr lang="en" sz="1400" dirty="0"/>
              <a:t>6:35 Welcome families</a:t>
            </a:r>
          </a:p>
          <a:p>
            <a:pPr lvl="0">
              <a:spcBef>
                <a:spcPts val="0"/>
              </a:spcBef>
              <a:buNone/>
            </a:pPr>
            <a:r>
              <a:rPr lang="en" sz="1400" dirty="0"/>
              <a:t>Kids go to child care with Troy and Mary</a:t>
            </a:r>
          </a:p>
          <a:p>
            <a:pPr lvl="0">
              <a:spcBef>
                <a:spcPts val="0"/>
              </a:spcBef>
              <a:buNone/>
            </a:pPr>
            <a:r>
              <a:rPr lang="en" sz="1400" dirty="0"/>
              <a:t>Intro staff: </a:t>
            </a:r>
            <a:r>
              <a:rPr lang="en" sz="1400" dirty="0" err="1"/>
              <a:t>Caitilin</a:t>
            </a:r>
            <a:r>
              <a:rPr lang="en" sz="1400" dirty="0"/>
              <a:t>, Dawn, Kristin, Rachel Cook</a:t>
            </a:r>
            <a:r>
              <a:rPr lang="en" sz="1400" dirty="0" smtClean="0"/>
              <a:t>, </a:t>
            </a:r>
            <a:r>
              <a:rPr lang="en" sz="1400" dirty="0"/>
              <a:t>and Christine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400"/>
              <a:t>6:58-7:08? KRISTIN</a:t>
            </a:r>
          </a:p>
          <a:p>
            <a:pPr lvl="0">
              <a:spcBef>
                <a:spcPts val="0"/>
              </a:spcBef>
              <a:buNone/>
            </a:pPr>
            <a:r>
              <a:rPr lang="en" sz="1400"/>
              <a:t>10 min. </a:t>
            </a:r>
          </a:p>
          <a:p>
            <a:pPr lvl="0">
              <a:spcBef>
                <a:spcPts val="0"/>
              </a:spcBef>
              <a:buNone/>
            </a:pPr>
            <a:r>
              <a:rPr lang="en" sz="1400"/>
              <a:t>Explain what a community circle is and how our students are using it. </a:t>
            </a:r>
          </a:p>
          <a:p>
            <a:pPr lvl="0">
              <a:spcBef>
                <a:spcPts val="0"/>
              </a:spcBef>
              <a:buNone/>
            </a:pPr>
            <a:endParaRPr sz="1400"/>
          </a:p>
          <a:p>
            <a:pPr lvl="0">
              <a:spcBef>
                <a:spcPts val="0"/>
              </a:spcBef>
              <a:buNone/>
            </a:pPr>
            <a:r>
              <a:rPr lang="en" sz="1400"/>
              <a:t>We’ll form groups - So far, 44 people RSVP’d so maybe we’ll do groups of 7 or 8?  Hopefully we can all help facilitate a group or buddy up to facilitate. </a:t>
            </a:r>
          </a:p>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400" dirty="0"/>
              <a:t>7:09? Rachel Cook</a:t>
            </a:r>
          </a:p>
          <a:p>
            <a:pPr lvl="0">
              <a:spcBef>
                <a:spcPts val="0"/>
              </a:spcBef>
              <a:buNone/>
            </a:pPr>
            <a:r>
              <a:rPr lang="en" sz="1400" dirty="0"/>
              <a:t>Distribute poster paper with the questions in the middle so that participants can make a web of responses.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400"/>
              <a:t>7:10-7:18? Rachel Cook</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400"/>
              <a:t>Rachel Cook</a:t>
            </a:r>
          </a:p>
          <a:p>
            <a:pPr lvl="0">
              <a:spcBef>
                <a:spcPts val="0"/>
              </a:spcBef>
              <a:buNone/>
            </a:pPr>
            <a:endParaRPr sz="1400"/>
          </a:p>
          <a:p>
            <a:pPr lvl="0">
              <a:spcBef>
                <a:spcPts val="0"/>
              </a:spcBef>
              <a:buNone/>
            </a:pPr>
            <a:r>
              <a:rPr lang="en" sz="1400"/>
              <a:t>Remind about teaching neuroplasticity.  Children who learn about the brain being a muscle to train develop a stronger sense of growth mindset.</a:t>
            </a:r>
          </a:p>
          <a:p>
            <a:pPr lvl="0">
              <a:spcBef>
                <a:spcPts val="0"/>
              </a:spcBef>
              <a:buNone/>
            </a:pPr>
            <a:endParaRPr/>
          </a:p>
          <a:p>
            <a:pPr lvl="0">
              <a:spcBef>
                <a:spcPts val="0"/>
              </a:spcBef>
              <a:buNone/>
            </a:pPr>
            <a:r>
              <a:rPr lang="en" sz="1400"/>
              <a:t>Also remind ourselves as parents that we may mistakes, but can learn from them as we model this process for our children.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400"/>
              <a:t>7:20?</a:t>
            </a:r>
          </a:p>
          <a:p>
            <a:pPr lvl="0">
              <a:spcBef>
                <a:spcPts val="0"/>
              </a:spcBef>
              <a:buNone/>
            </a:pPr>
            <a:r>
              <a:rPr lang="en" sz="1400"/>
              <a:t>CHRISTINE and anyone can jump in to help with the discussion! </a:t>
            </a:r>
          </a:p>
          <a:p>
            <a:pPr lvl="0">
              <a:spcBef>
                <a:spcPts val="0"/>
              </a:spcBef>
              <a:buNone/>
            </a:pPr>
            <a:endParaRPr sz="1400"/>
          </a:p>
          <a:p>
            <a:pPr lvl="0">
              <a:spcBef>
                <a:spcPts val="0"/>
              </a:spcBef>
              <a:buNone/>
            </a:pPr>
            <a:r>
              <a:rPr lang="en" sz="1400"/>
              <a:t>Let’s have a discussion. </a:t>
            </a:r>
          </a:p>
          <a:p>
            <a:pPr lvl="0">
              <a:spcBef>
                <a:spcPts val="0"/>
              </a:spcBef>
              <a:buNone/>
            </a:pPr>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400"/>
              <a:t>CHRISTINE </a:t>
            </a:r>
          </a:p>
          <a:p>
            <a:pPr lvl="0">
              <a:spcBef>
                <a:spcPts val="0"/>
              </a:spcBef>
              <a:buNone/>
            </a:pPr>
            <a:endParaRPr/>
          </a:p>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400"/>
              <a:t>CHRISTINE</a:t>
            </a:r>
          </a:p>
          <a:p>
            <a:pPr marL="457200" lvl="0" indent="-228600">
              <a:spcBef>
                <a:spcPts val="0"/>
              </a:spcBef>
              <a:buChar char="●"/>
            </a:pPr>
            <a:r>
              <a:rPr lang="en" sz="1400"/>
              <a:t>Give out new hand out on Growth Mindset and Fixed Mindset definitions and phrases</a:t>
            </a:r>
          </a:p>
          <a:p>
            <a:pPr marL="457200" lvl="0" indent="-228600">
              <a:spcBef>
                <a:spcPts val="0"/>
              </a:spcBef>
              <a:buChar char="●"/>
            </a:pPr>
            <a:r>
              <a:rPr lang="en" sz="1400"/>
              <a:t>Power of Yet</a:t>
            </a:r>
          </a:p>
          <a:p>
            <a:pPr marL="457200" lvl="0" indent="-228600">
              <a:spcBef>
                <a:spcPts val="0"/>
              </a:spcBef>
              <a:buChar char="●"/>
            </a:pPr>
            <a:r>
              <a:rPr lang="en" sz="1400"/>
              <a:t>Have old posters displayed.</a:t>
            </a:r>
          </a:p>
          <a:p>
            <a:pPr lvl="0">
              <a:spcBef>
                <a:spcPts val="0"/>
              </a:spcBef>
              <a:buNone/>
            </a:pPr>
            <a:endParaRPr/>
          </a:p>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400"/>
              <a:t>6:42?  CAITILIN: 5 min. - video clip</a:t>
            </a:r>
          </a:p>
          <a:p>
            <a:pPr lvl="0">
              <a:spcBef>
                <a:spcPts val="0"/>
              </a:spcBef>
              <a:buNone/>
            </a:pPr>
            <a:endParaRPr sz="1400"/>
          </a:p>
          <a:p>
            <a:pPr lvl="0">
              <a:spcBef>
                <a:spcPts val="0"/>
              </a:spcBef>
              <a:buNone/>
            </a:pPr>
            <a:r>
              <a:rPr lang="en" sz="1400"/>
              <a:t>Discuss with an elbow partner anything surprising.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400"/>
              <a:t>CAITILIN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400"/>
              <a:t>6:50? DAWN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1600"/>
              </a:spcAft>
              <a:buNone/>
            </a:pPr>
            <a:r>
              <a:rPr lang="en" sz="1600"/>
              <a:t>DAWN</a:t>
            </a:r>
          </a:p>
          <a:p>
            <a:pPr lvl="0" rtl="0">
              <a:lnSpc>
                <a:spcPct val="115000"/>
              </a:lnSpc>
              <a:spcBef>
                <a:spcPts val="0"/>
              </a:spcBef>
              <a:spcAft>
                <a:spcPts val="1600"/>
              </a:spcAft>
              <a:buNone/>
            </a:pPr>
            <a:r>
              <a:rPr lang="en" sz="1600"/>
              <a:t>Modeling a growth mindset means being willing to try hard even when failure is likely </a:t>
            </a:r>
            <a:r>
              <a:rPr lang="en" sz="1600" i="1"/>
              <a:t>because that's how growth happens.</a:t>
            </a:r>
            <a:r>
              <a:rPr lang="en" sz="1600"/>
              <a:t> For example, parents should try to get excited when their children make mistakes because these mistakes can reveal important conceptual gaps that should be filled. When adults get excited about the learning that mistakes can facilitate, children start to think of mistakes as a natural part of the learning process. This leads to a few important changes in learning behavior: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r>
              <a:rPr lang="en" sz="1400">
                <a:latin typeface="Open Sans"/>
                <a:ea typeface="Open Sans"/>
                <a:cs typeface="Open Sans"/>
                <a:sym typeface="Open Sans"/>
              </a:rPr>
              <a:t>DAWN</a:t>
            </a:r>
          </a:p>
          <a:p>
            <a:pPr lvl="0" rtl="0">
              <a:lnSpc>
                <a:spcPct val="115000"/>
              </a:lnSpc>
              <a:spcBef>
                <a:spcPts val="0"/>
              </a:spcBef>
              <a:buNone/>
            </a:pPr>
            <a:r>
              <a:rPr lang="en" sz="1400">
                <a:solidFill>
                  <a:schemeClr val="dk2"/>
                </a:solidFill>
                <a:latin typeface="Open Sans"/>
                <a:ea typeface="Open Sans"/>
                <a:cs typeface="Open Sans"/>
                <a:sym typeface="Open Sans"/>
              </a:rPr>
              <a:t>From: </a:t>
            </a:r>
            <a:r>
              <a:rPr lang="en" sz="1400" u="sng">
                <a:solidFill>
                  <a:schemeClr val="accent5"/>
                </a:solidFill>
                <a:latin typeface="Open Sans"/>
                <a:ea typeface="Open Sans"/>
                <a:cs typeface="Open Sans"/>
                <a:sym typeface="Open Sans"/>
                <a:hlinkClick r:id="rId3"/>
              </a:rPr>
              <a:t>https://www.mindsetkit.org/growth-mindset-parents/how-parents-can-instill-growth-mindset/model-making-mistakes</a:t>
            </a:r>
          </a:p>
          <a:p>
            <a:pPr marL="457200" lvl="0" indent="-317500" rtl="0">
              <a:lnSpc>
                <a:spcPct val="115000"/>
              </a:lnSpc>
              <a:spcBef>
                <a:spcPts val="0"/>
              </a:spcBef>
              <a:buClr>
                <a:srgbClr val="000000"/>
              </a:buClr>
              <a:buSzPct val="100000"/>
              <a:buFont typeface="Arial"/>
              <a:buChar char="●"/>
            </a:pPr>
            <a:r>
              <a:rPr lang="en" sz="1400">
                <a:solidFill>
                  <a:schemeClr val="dk2"/>
                </a:solidFill>
                <a:latin typeface="Open Sans"/>
                <a:ea typeface="Open Sans"/>
                <a:cs typeface="Open Sans"/>
                <a:sym typeface="Open Sans"/>
              </a:rPr>
              <a:t>Even mistakes that seem careless can be good learning opportunities. For example, if your child forgot to study enough for an important test, it might be an opportunity to learn about prioritization and to-do-lists.</a:t>
            </a:r>
          </a:p>
          <a:p>
            <a:pPr lvl="0" rtl="0">
              <a:spcBef>
                <a:spcPts val="0"/>
              </a:spcBef>
              <a:buNone/>
            </a:pPr>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400"/>
              <a:t>6:57?  KRISTIN</a:t>
            </a:r>
          </a:p>
          <a:p>
            <a:pPr lvl="0">
              <a:spcBef>
                <a:spcPts val="0"/>
              </a:spcBef>
              <a:buNone/>
            </a:pPr>
            <a:endParaRPr sz="1400"/>
          </a:p>
          <a:p>
            <a:pPr lvl="0">
              <a:spcBef>
                <a:spcPts val="0"/>
              </a:spcBef>
              <a:buNone/>
            </a:pPr>
            <a:r>
              <a:rPr lang="en" sz="1400"/>
              <a:t>1 min. Video clip</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cxnSp>
        <p:nvCxnSpPr>
          <p:cNvPr id="10" name="Shape 10"/>
          <p:cNvCxnSpPr/>
          <p:nvPr/>
        </p:nvCxnSpPr>
        <p:spPr>
          <a:xfrm>
            <a:off x="7007735" y="3176887"/>
            <a:ext cx="562200" cy="0"/>
          </a:xfrm>
          <a:prstGeom prst="straightConnector1">
            <a:avLst/>
          </a:prstGeom>
          <a:noFill/>
          <a:ln w="76200" cap="flat" cmpd="sng">
            <a:solidFill>
              <a:schemeClr val="lt2"/>
            </a:solidFill>
            <a:prstDash val="solid"/>
            <a:round/>
            <a:headEnd type="none" w="med" len="med"/>
            <a:tailEnd type="none" w="med" len="med"/>
          </a:ln>
        </p:spPr>
      </p:cxnSp>
      <p:cxnSp>
        <p:nvCxnSpPr>
          <p:cNvPr id="11" name="Shape 11"/>
          <p:cNvCxnSpPr/>
          <p:nvPr/>
        </p:nvCxnSpPr>
        <p:spPr>
          <a:xfrm>
            <a:off x="1575034" y="3158251"/>
            <a:ext cx="562200" cy="0"/>
          </a:xfrm>
          <a:prstGeom prst="straightConnector1">
            <a:avLst/>
          </a:prstGeom>
          <a:noFill/>
          <a:ln w="76200" cap="flat" cmpd="sng">
            <a:solidFill>
              <a:schemeClr val="lt2"/>
            </a:solidFill>
            <a:prstDash val="solid"/>
            <a:round/>
            <a:headEnd type="none" w="med" len="med"/>
            <a:tailEnd type="none" w="med" len="med"/>
          </a:ln>
        </p:spPr>
      </p:cxnSp>
      <p:grpSp>
        <p:nvGrpSpPr>
          <p:cNvPr id="12" name="Shape 12"/>
          <p:cNvGrpSpPr/>
          <p:nvPr/>
        </p:nvGrpSpPr>
        <p:grpSpPr>
          <a:xfrm>
            <a:off x="1004144" y="1022025"/>
            <a:ext cx="7136667" cy="152400"/>
            <a:chOff x="1346428" y="1011300"/>
            <a:chExt cx="6452100" cy="152400"/>
          </a:xfrm>
        </p:grpSpPr>
        <p:cxnSp>
          <p:nvCxnSpPr>
            <p:cNvPr id="13" name="Shape 13"/>
            <p:cNvCxnSpPr/>
            <p:nvPr/>
          </p:nvCxnSpPr>
          <p:spPr>
            <a:xfrm rot="10800000">
              <a:off x="1346428" y="1011300"/>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4" name="Shape 14"/>
            <p:cNvCxnSpPr/>
            <p:nvPr/>
          </p:nvCxnSpPr>
          <p:spPr>
            <a:xfrm rot="10800000">
              <a:off x="1346428" y="1163700"/>
              <a:ext cx="6452100" cy="0"/>
            </a:xfrm>
            <a:prstGeom prst="straightConnector1">
              <a:avLst/>
            </a:prstGeom>
            <a:noFill/>
            <a:ln w="9525" cap="flat" cmpd="sng">
              <a:solidFill>
                <a:schemeClr val="accent3"/>
              </a:solidFill>
              <a:prstDash val="solid"/>
              <a:round/>
              <a:headEnd type="none" w="med" len="med"/>
              <a:tailEnd type="none" w="med" len="med"/>
            </a:ln>
          </p:spPr>
        </p:cxnSp>
      </p:grpSp>
      <p:grpSp>
        <p:nvGrpSpPr>
          <p:cNvPr id="15" name="Shape 15"/>
          <p:cNvGrpSpPr/>
          <p:nvPr/>
        </p:nvGrpSpPr>
        <p:grpSpPr>
          <a:xfrm>
            <a:off x="1004151" y="3969100"/>
            <a:ext cx="7136667" cy="152400"/>
            <a:chOff x="1346435" y="3969087"/>
            <a:chExt cx="6452100" cy="152400"/>
          </a:xfrm>
        </p:grpSpPr>
        <p:cxnSp>
          <p:nvCxnSpPr>
            <p:cNvPr id="16" name="Shape 16"/>
            <p:cNvCxnSpPr/>
            <p:nvPr/>
          </p:nvCxnSpPr>
          <p:spPr>
            <a:xfrm>
              <a:off x="1346435" y="4121487"/>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7" name="Shape 17"/>
            <p:cNvCxnSpPr/>
            <p:nvPr/>
          </p:nvCxnSpPr>
          <p:spPr>
            <a:xfrm>
              <a:off x="1346435" y="3969087"/>
              <a:ext cx="6452100" cy="0"/>
            </a:xfrm>
            <a:prstGeom prst="straightConnector1">
              <a:avLst/>
            </a:prstGeom>
            <a:noFill/>
            <a:ln w="9525" cap="flat" cmpd="sng">
              <a:solidFill>
                <a:schemeClr val="accent3"/>
              </a:solidFill>
              <a:prstDash val="solid"/>
              <a:round/>
              <a:headEnd type="none" w="med" len="med"/>
              <a:tailEnd type="none" w="med" len="med"/>
            </a:ln>
          </p:spPr>
        </p:cxnSp>
      </p:grpSp>
      <p:sp>
        <p:nvSpPr>
          <p:cNvPr id="18" name="Shape 18"/>
          <p:cNvSpPr txBox="1">
            <a:spLocks noGrp="1"/>
          </p:cNvSpPr>
          <p:nvPr>
            <p:ph type="ctrTitle"/>
          </p:nvPr>
        </p:nvSpPr>
        <p:spPr>
          <a:xfrm>
            <a:off x="1004150" y="1751764"/>
            <a:ext cx="7136700" cy="1022400"/>
          </a:xfrm>
          <a:prstGeom prst="rect">
            <a:avLst/>
          </a:prstGeom>
        </p:spPr>
        <p:txBody>
          <a:bodyPr lIns="91425" tIns="91425" rIns="91425" bIns="91425" anchor="b" anchorCtr="0"/>
          <a:lstStyle>
            <a:lvl1pPr lvl="0" algn="ctr">
              <a:spcBef>
                <a:spcPts val="0"/>
              </a:spcBef>
              <a:buSzPct val="100000"/>
              <a:defRPr sz="5400"/>
            </a:lvl1pPr>
            <a:lvl2pPr lvl="1" algn="ctr">
              <a:spcBef>
                <a:spcPts val="0"/>
              </a:spcBef>
              <a:buSzPct val="100000"/>
              <a:defRPr sz="5400"/>
            </a:lvl2pPr>
            <a:lvl3pPr lvl="2" algn="ctr">
              <a:spcBef>
                <a:spcPts val="0"/>
              </a:spcBef>
              <a:buSzPct val="100000"/>
              <a:defRPr sz="5400"/>
            </a:lvl3pPr>
            <a:lvl4pPr lvl="3" algn="ctr">
              <a:spcBef>
                <a:spcPts val="0"/>
              </a:spcBef>
              <a:buSzPct val="100000"/>
              <a:defRPr sz="5400"/>
            </a:lvl4pPr>
            <a:lvl5pPr lvl="4" algn="ctr">
              <a:spcBef>
                <a:spcPts val="0"/>
              </a:spcBef>
              <a:buSzPct val="100000"/>
              <a:defRPr sz="5400"/>
            </a:lvl5pPr>
            <a:lvl6pPr lvl="5" algn="ctr">
              <a:spcBef>
                <a:spcPts val="0"/>
              </a:spcBef>
              <a:buSzPct val="100000"/>
              <a:defRPr sz="5400"/>
            </a:lvl6pPr>
            <a:lvl7pPr lvl="6" algn="ctr">
              <a:spcBef>
                <a:spcPts val="0"/>
              </a:spcBef>
              <a:buSzPct val="100000"/>
              <a:defRPr sz="5400"/>
            </a:lvl7pPr>
            <a:lvl8pPr lvl="7" algn="ctr">
              <a:spcBef>
                <a:spcPts val="0"/>
              </a:spcBef>
              <a:buSzPct val="100000"/>
              <a:defRPr sz="5400"/>
            </a:lvl8pPr>
            <a:lvl9pPr lvl="8" algn="ctr">
              <a:spcBef>
                <a:spcPts val="0"/>
              </a:spcBef>
              <a:buSzPct val="100000"/>
              <a:defRPr sz="5400"/>
            </a:lvl9pPr>
          </a:lstStyle>
          <a:p>
            <a:endParaRPr/>
          </a:p>
        </p:txBody>
      </p:sp>
      <p:sp>
        <p:nvSpPr>
          <p:cNvPr id="19" name="Shape 19"/>
          <p:cNvSpPr txBox="1">
            <a:spLocks noGrp="1"/>
          </p:cNvSpPr>
          <p:nvPr>
            <p:ph type="subTitle" idx="1"/>
          </p:nvPr>
        </p:nvSpPr>
        <p:spPr>
          <a:xfrm>
            <a:off x="2137225" y="2850039"/>
            <a:ext cx="48705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400"/>
            </a:lvl1pPr>
            <a:lvl2pPr lvl="1" algn="ctr">
              <a:lnSpc>
                <a:spcPct val="100000"/>
              </a:lnSpc>
              <a:spcBef>
                <a:spcPts val="0"/>
              </a:spcBef>
              <a:spcAft>
                <a:spcPts val="0"/>
              </a:spcAft>
              <a:buSzPct val="100000"/>
              <a:buNone/>
              <a:defRPr sz="2400"/>
            </a:lvl2pPr>
            <a:lvl3pPr lvl="2" algn="ctr">
              <a:lnSpc>
                <a:spcPct val="100000"/>
              </a:lnSpc>
              <a:spcBef>
                <a:spcPts val="0"/>
              </a:spcBef>
              <a:spcAft>
                <a:spcPts val="0"/>
              </a:spcAft>
              <a:buSzPct val="100000"/>
              <a:buNone/>
              <a:defRPr sz="2400"/>
            </a:lvl3pPr>
            <a:lvl4pPr lvl="3" algn="ctr">
              <a:lnSpc>
                <a:spcPct val="100000"/>
              </a:lnSpc>
              <a:spcBef>
                <a:spcPts val="0"/>
              </a:spcBef>
              <a:spcAft>
                <a:spcPts val="0"/>
              </a:spcAft>
              <a:buSzPct val="100000"/>
              <a:buNone/>
              <a:defRPr sz="2400"/>
            </a:lvl4pPr>
            <a:lvl5pPr lvl="4" algn="ctr">
              <a:lnSpc>
                <a:spcPct val="100000"/>
              </a:lnSpc>
              <a:spcBef>
                <a:spcPts val="0"/>
              </a:spcBef>
              <a:spcAft>
                <a:spcPts val="0"/>
              </a:spcAft>
              <a:buSzPct val="100000"/>
              <a:buNone/>
              <a:defRPr sz="2400"/>
            </a:lvl5pPr>
            <a:lvl6pPr lvl="5" algn="ctr">
              <a:lnSpc>
                <a:spcPct val="100000"/>
              </a:lnSpc>
              <a:spcBef>
                <a:spcPts val="0"/>
              </a:spcBef>
              <a:spcAft>
                <a:spcPts val="0"/>
              </a:spcAft>
              <a:buSzPct val="100000"/>
              <a:buNone/>
              <a:defRPr sz="2400"/>
            </a:lvl6pPr>
            <a:lvl7pPr lvl="6" algn="ctr">
              <a:lnSpc>
                <a:spcPct val="100000"/>
              </a:lnSpc>
              <a:spcBef>
                <a:spcPts val="0"/>
              </a:spcBef>
              <a:spcAft>
                <a:spcPts val="0"/>
              </a:spcAft>
              <a:buSzPct val="100000"/>
              <a:buNone/>
              <a:defRPr sz="2400"/>
            </a:lvl7pPr>
            <a:lvl8pPr lvl="7" algn="ctr">
              <a:lnSpc>
                <a:spcPct val="100000"/>
              </a:lnSpc>
              <a:spcBef>
                <a:spcPts val="0"/>
              </a:spcBef>
              <a:spcAft>
                <a:spcPts val="0"/>
              </a:spcAft>
              <a:buSzPct val="100000"/>
              <a:buNone/>
              <a:defRPr sz="2400"/>
            </a:lvl8pPr>
            <a:lvl9pPr lvl="8" algn="ctr">
              <a:lnSpc>
                <a:spcPct val="100000"/>
              </a:lnSpc>
              <a:spcBef>
                <a:spcPts val="0"/>
              </a:spcBef>
              <a:spcAft>
                <a:spcPts val="0"/>
              </a:spcAft>
              <a:buSzPct val="100000"/>
              <a:buNone/>
              <a:defRPr sz="2400"/>
            </a:lvl9pPr>
          </a:lstStyle>
          <a:p>
            <a:endParaRPr/>
          </a:p>
        </p:txBody>
      </p:sp>
      <p:sp>
        <p:nvSpPr>
          <p:cNvPr id="20" name="Shape 2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55"/>
        <p:cNvGrpSpPr/>
        <p:nvPr/>
      </p:nvGrpSpPr>
      <p:grpSpPr>
        <a:xfrm>
          <a:off x="0" y="0"/>
          <a:ext cx="0" cy="0"/>
          <a:chOff x="0" y="0"/>
          <a:chExt cx="0" cy="0"/>
        </a:xfrm>
      </p:grpSpPr>
      <p:sp>
        <p:nvSpPr>
          <p:cNvPr id="56" name="Shape 56"/>
          <p:cNvSpPr/>
          <p:nvPr/>
        </p:nvSpPr>
        <p:spPr>
          <a:xfrm>
            <a:off x="-75" y="5045700"/>
            <a:ext cx="9144000" cy="978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57" name="Shape 57"/>
          <p:cNvSpPr txBox="1">
            <a:spLocks noGrp="1"/>
          </p:cNvSpPr>
          <p:nvPr>
            <p:ph type="title"/>
          </p:nvPr>
        </p:nvSpPr>
        <p:spPr>
          <a:xfrm>
            <a:off x="311700" y="1304850"/>
            <a:ext cx="8520600" cy="1538400"/>
          </a:xfrm>
          <a:prstGeom prst="rect">
            <a:avLst/>
          </a:prstGeom>
        </p:spPr>
        <p:txBody>
          <a:bodyPr lIns="91425" tIns="91425" rIns="91425" bIns="91425" anchor="ctr" anchorCtr="0"/>
          <a:lstStyle>
            <a:lvl1pPr lvl="0" algn="ctr">
              <a:spcBef>
                <a:spcPts val="0"/>
              </a:spcBef>
              <a:buClr>
                <a:schemeClr val="accent3"/>
              </a:buClr>
              <a:buSzPct val="100000"/>
              <a:defRPr sz="13000">
                <a:solidFill>
                  <a:schemeClr val="accent3"/>
                </a:solidFill>
              </a:defRPr>
            </a:lvl1pPr>
            <a:lvl2pPr lvl="1" algn="ctr">
              <a:spcBef>
                <a:spcPts val="0"/>
              </a:spcBef>
              <a:buClr>
                <a:schemeClr val="accent3"/>
              </a:buClr>
              <a:buSzPct val="100000"/>
              <a:defRPr sz="13000">
                <a:solidFill>
                  <a:schemeClr val="accent3"/>
                </a:solidFill>
              </a:defRPr>
            </a:lvl2pPr>
            <a:lvl3pPr lvl="2" algn="ctr">
              <a:spcBef>
                <a:spcPts val="0"/>
              </a:spcBef>
              <a:buClr>
                <a:schemeClr val="accent3"/>
              </a:buClr>
              <a:buSzPct val="100000"/>
              <a:defRPr sz="13000">
                <a:solidFill>
                  <a:schemeClr val="accent3"/>
                </a:solidFill>
              </a:defRPr>
            </a:lvl3pPr>
            <a:lvl4pPr lvl="3" algn="ctr">
              <a:spcBef>
                <a:spcPts val="0"/>
              </a:spcBef>
              <a:buClr>
                <a:schemeClr val="accent3"/>
              </a:buClr>
              <a:buSzPct val="100000"/>
              <a:defRPr sz="13000">
                <a:solidFill>
                  <a:schemeClr val="accent3"/>
                </a:solidFill>
              </a:defRPr>
            </a:lvl4pPr>
            <a:lvl5pPr lvl="4" algn="ctr">
              <a:spcBef>
                <a:spcPts val="0"/>
              </a:spcBef>
              <a:buClr>
                <a:schemeClr val="accent3"/>
              </a:buClr>
              <a:buSzPct val="100000"/>
              <a:defRPr sz="13000">
                <a:solidFill>
                  <a:schemeClr val="accent3"/>
                </a:solidFill>
              </a:defRPr>
            </a:lvl5pPr>
            <a:lvl6pPr lvl="5" algn="ctr">
              <a:spcBef>
                <a:spcPts val="0"/>
              </a:spcBef>
              <a:buClr>
                <a:schemeClr val="accent3"/>
              </a:buClr>
              <a:buSzPct val="100000"/>
              <a:defRPr sz="13000">
                <a:solidFill>
                  <a:schemeClr val="accent3"/>
                </a:solidFill>
              </a:defRPr>
            </a:lvl6pPr>
            <a:lvl7pPr lvl="6" algn="ctr">
              <a:spcBef>
                <a:spcPts val="0"/>
              </a:spcBef>
              <a:buClr>
                <a:schemeClr val="accent3"/>
              </a:buClr>
              <a:buSzPct val="100000"/>
              <a:defRPr sz="13000">
                <a:solidFill>
                  <a:schemeClr val="accent3"/>
                </a:solidFill>
              </a:defRPr>
            </a:lvl7pPr>
            <a:lvl8pPr lvl="7" algn="ctr">
              <a:spcBef>
                <a:spcPts val="0"/>
              </a:spcBef>
              <a:buClr>
                <a:schemeClr val="accent3"/>
              </a:buClr>
              <a:buSzPct val="100000"/>
              <a:defRPr sz="13000">
                <a:solidFill>
                  <a:schemeClr val="accent3"/>
                </a:solidFill>
              </a:defRPr>
            </a:lvl8pPr>
            <a:lvl9pPr lvl="8" algn="ctr">
              <a:spcBef>
                <a:spcPts val="0"/>
              </a:spcBef>
              <a:buClr>
                <a:schemeClr val="accent3"/>
              </a:buClr>
              <a:buSzPct val="100000"/>
              <a:defRPr sz="13000">
                <a:solidFill>
                  <a:schemeClr val="accent3"/>
                </a:solidFill>
              </a:defRPr>
            </a:lvl9pPr>
          </a:lstStyle>
          <a:p>
            <a:endParaRPr/>
          </a:p>
        </p:txBody>
      </p:sp>
      <p:sp>
        <p:nvSpPr>
          <p:cNvPr id="58" name="Shape 58"/>
          <p:cNvSpPr txBox="1">
            <a:spLocks noGrp="1"/>
          </p:cNvSpPr>
          <p:nvPr>
            <p:ph type="body" idx="1"/>
          </p:nvPr>
        </p:nvSpPr>
        <p:spPr>
          <a:xfrm>
            <a:off x="311700" y="2995650"/>
            <a:ext cx="8520600" cy="10716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9" name="Shape 5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0"/>
        <p:cNvGrpSpPr/>
        <p:nvPr/>
      </p:nvGrpSpPr>
      <p:grpSpPr>
        <a:xfrm>
          <a:off x="0" y="0"/>
          <a:ext cx="0" cy="0"/>
          <a:chOff x="0" y="0"/>
          <a:chExt cx="0" cy="0"/>
        </a:xfrm>
      </p:grpSpPr>
      <p:sp>
        <p:nvSpPr>
          <p:cNvPr id="61" name="Shape 6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1"/>
        <p:cNvGrpSpPr/>
        <p:nvPr/>
      </p:nvGrpSpPr>
      <p:grpSpPr>
        <a:xfrm>
          <a:off x="0" y="0"/>
          <a:ext cx="0" cy="0"/>
          <a:chOff x="0" y="0"/>
          <a:chExt cx="0" cy="0"/>
        </a:xfrm>
      </p:grpSpPr>
      <p:sp>
        <p:nvSpPr>
          <p:cNvPr id="22" name="Shape 22"/>
          <p:cNvSpPr/>
          <p:nvPr/>
        </p:nvSpPr>
        <p:spPr>
          <a:xfrm>
            <a:off x="-50" y="2571900"/>
            <a:ext cx="9144000" cy="25716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23" name="Shape 23"/>
          <p:cNvSpPr txBox="1">
            <a:spLocks noGrp="1"/>
          </p:cNvSpPr>
          <p:nvPr>
            <p:ph type="title"/>
          </p:nvPr>
        </p:nvSpPr>
        <p:spPr>
          <a:xfrm>
            <a:off x="311700" y="814800"/>
            <a:ext cx="8571300" cy="942000"/>
          </a:xfrm>
          <a:prstGeom prst="rect">
            <a:avLst/>
          </a:prstGeom>
        </p:spPr>
        <p:txBody>
          <a:bodyPr lIns="91425" tIns="91425" rIns="91425" bIns="91425" anchor="ctr"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p:nvPr/>
        </p:nvSpPr>
        <p:spPr>
          <a:xfrm>
            <a:off x="-75" y="5045700"/>
            <a:ext cx="9144000" cy="978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27" name="Shape 27"/>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311700" y="1266325"/>
            <a:ext cx="8520600" cy="330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2" name="Shape 32"/>
          <p:cNvSpPr txBox="1">
            <a:spLocks noGrp="1"/>
          </p:cNvSpPr>
          <p:nvPr>
            <p:ph type="body" idx="1"/>
          </p:nvPr>
        </p:nvSpPr>
        <p:spPr>
          <a:xfrm>
            <a:off x="311700" y="1266175"/>
            <a:ext cx="3999900" cy="33027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3" name="Shape 33"/>
          <p:cNvSpPr txBox="1">
            <a:spLocks noGrp="1"/>
          </p:cNvSpPr>
          <p:nvPr>
            <p:ph type="body" idx="2"/>
          </p:nvPr>
        </p:nvSpPr>
        <p:spPr>
          <a:xfrm>
            <a:off x="4832400" y="1266175"/>
            <a:ext cx="3999900" cy="33027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7" name="Shape 3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0" name="Shape 4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1" name="Shape 4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accent6"/>
        </a:solidFill>
        <a:effectLst/>
      </p:bgPr>
    </p:bg>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90250" y="526350"/>
            <a:ext cx="5613600" cy="4090800"/>
          </a:xfrm>
          <a:prstGeom prst="rect">
            <a:avLst/>
          </a:prstGeom>
        </p:spPr>
        <p:txBody>
          <a:bodyPr lIns="91425" tIns="91425" rIns="91425" bIns="91425" anchor="ctr" anchorCtr="0"/>
          <a:lstStyle>
            <a:lvl1pPr lvl="0">
              <a:spcBef>
                <a:spcPts val="0"/>
              </a:spcBef>
              <a:buClr>
                <a:schemeClr val="dk2"/>
              </a:buClr>
              <a:buSzPct val="100000"/>
              <a:defRPr sz="5400" b="0">
                <a:solidFill>
                  <a:schemeClr val="dk2"/>
                </a:solidFill>
              </a:defRPr>
            </a:lvl1pPr>
            <a:lvl2pPr lvl="1">
              <a:spcBef>
                <a:spcPts val="0"/>
              </a:spcBef>
              <a:buClr>
                <a:schemeClr val="dk2"/>
              </a:buClr>
              <a:buSzPct val="100000"/>
              <a:defRPr sz="5400" b="0">
                <a:solidFill>
                  <a:schemeClr val="dk2"/>
                </a:solidFill>
              </a:defRPr>
            </a:lvl2pPr>
            <a:lvl3pPr lvl="2">
              <a:spcBef>
                <a:spcPts val="0"/>
              </a:spcBef>
              <a:buClr>
                <a:schemeClr val="dk2"/>
              </a:buClr>
              <a:buSzPct val="100000"/>
              <a:defRPr sz="5400" b="0">
                <a:solidFill>
                  <a:schemeClr val="dk2"/>
                </a:solidFill>
              </a:defRPr>
            </a:lvl3pPr>
            <a:lvl4pPr lvl="3">
              <a:spcBef>
                <a:spcPts val="0"/>
              </a:spcBef>
              <a:buClr>
                <a:schemeClr val="dk2"/>
              </a:buClr>
              <a:buSzPct val="100000"/>
              <a:defRPr sz="5400" b="0">
                <a:solidFill>
                  <a:schemeClr val="dk2"/>
                </a:solidFill>
              </a:defRPr>
            </a:lvl4pPr>
            <a:lvl5pPr lvl="4">
              <a:spcBef>
                <a:spcPts val="0"/>
              </a:spcBef>
              <a:buClr>
                <a:schemeClr val="dk2"/>
              </a:buClr>
              <a:buSzPct val="100000"/>
              <a:defRPr sz="5400" b="0">
                <a:solidFill>
                  <a:schemeClr val="dk2"/>
                </a:solidFill>
              </a:defRPr>
            </a:lvl5pPr>
            <a:lvl6pPr lvl="5">
              <a:spcBef>
                <a:spcPts val="0"/>
              </a:spcBef>
              <a:buClr>
                <a:schemeClr val="dk2"/>
              </a:buClr>
              <a:buSzPct val="100000"/>
              <a:defRPr sz="5400" b="0">
                <a:solidFill>
                  <a:schemeClr val="dk2"/>
                </a:solidFill>
              </a:defRPr>
            </a:lvl6pPr>
            <a:lvl7pPr lvl="6">
              <a:spcBef>
                <a:spcPts val="0"/>
              </a:spcBef>
              <a:buClr>
                <a:schemeClr val="dk2"/>
              </a:buClr>
              <a:buSzPct val="100000"/>
              <a:defRPr sz="5400" b="0">
                <a:solidFill>
                  <a:schemeClr val="dk2"/>
                </a:solidFill>
              </a:defRPr>
            </a:lvl7pPr>
            <a:lvl8pPr lvl="7">
              <a:spcBef>
                <a:spcPts val="0"/>
              </a:spcBef>
              <a:buClr>
                <a:schemeClr val="dk2"/>
              </a:buClr>
              <a:buSzPct val="100000"/>
              <a:defRPr sz="5400" b="0">
                <a:solidFill>
                  <a:schemeClr val="dk2"/>
                </a:solidFill>
              </a:defRPr>
            </a:lvl8pPr>
            <a:lvl9pPr lvl="8">
              <a:spcBef>
                <a:spcPts val="0"/>
              </a:spcBef>
              <a:buClr>
                <a:schemeClr val="dk2"/>
              </a:buClr>
              <a:buSzPct val="100000"/>
              <a:defRPr sz="5400" b="0">
                <a:solidFill>
                  <a:schemeClr val="dk2"/>
                </a:solidFill>
              </a:defRPr>
            </a:lvl9pPr>
          </a:lstStyle>
          <a:p>
            <a:endParaRPr/>
          </a:p>
        </p:txBody>
      </p:sp>
      <p:sp>
        <p:nvSpPr>
          <p:cNvPr id="44" name="Shape 4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5"/>
        <p:cNvGrpSpPr/>
        <p:nvPr/>
      </p:nvGrpSpPr>
      <p:grpSpPr>
        <a:xfrm>
          <a:off x="0" y="0"/>
          <a:ext cx="0" cy="0"/>
          <a:chOff x="0" y="0"/>
          <a:chExt cx="0" cy="0"/>
        </a:xfrm>
      </p:grpSpPr>
      <p:sp>
        <p:nvSpPr>
          <p:cNvPr id="46" name="Shape 46"/>
          <p:cNvSpPr/>
          <p:nvPr/>
        </p:nvSpPr>
        <p:spPr>
          <a:xfrm>
            <a:off x="4572000" y="0"/>
            <a:ext cx="4572000" cy="51435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cxnSp>
        <p:nvCxnSpPr>
          <p:cNvPr id="47" name="Shape 47"/>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8" name="Shape 48"/>
          <p:cNvSpPr txBox="1">
            <a:spLocks noGrp="1"/>
          </p:cNvSpPr>
          <p:nvPr>
            <p:ph type="title"/>
          </p:nvPr>
        </p:nvSpPr>
        <p:spPr>
          <a:xfrm>
            <a:off x="265500" y="1039675"/>
            <a:ext cx="4045200" cy="16758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9" name="Shape 49"/>
          <p:cNvSpPr txBox="1">
            <a:spLocks noGrp="1"/>
          </p:cNvSpPr>
          <p:nvPr>
            <p:ph type="subTitle" idx="1"/>
          </p:nvPr>
        </p:nvSpPr>
        <p:spPr>
          <a:xfrm>
            <a:off x="265500" y="27268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50" name="Shape 50"/>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51" name="Shape 5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52"/>
        <p:cNvGrpSpPr/>
        <p:nvPr/>
      </p:nvGrpSpPr>
      <p:grpSpPr>
        <a:xfrm>
          <a:off x="0" y="0"/>
          <a:ext cx="0" cy="0"/>
          <a:chOff x="0" y="0"/>
          <a:chExt cx="0" cy="0"/>
        </a:xfrm>
      </p:grpSpPr>
      <p:sp>
        <p:nvSpPr>
          <p:cNvPr id="53" name="Shape 53"/>
          <p:cNvSpPr txBox="1">
            <a:spLocks noGrp="1"/>
          </p:cNvSpPr>
          <p:nvPr>
            <p:ph type="body" idx="1"/>
          </p:nvPr>
        </p:nvSpPr>
        <p:spPr>
          <a:xfrm>
            <a:off x="311700" y="4230725"/>
            <a:ext cx="5998800" cy="598800"/>
          </a:xfrm>
          <a:prstGeom prst="rect">
            <a:avLst/>
          </a:prstGeom>
        </p:spPr>
        <p:txBody>
          <a:bodyPr lIns="91425" tIns="91425" rIns="91425" bIns="91425" anchor="ctr" anchorCtr="0"/>
          <a:lstStyle>
            <a:lvl1pPr lvl="0">
              <a:lnSpc>
                <a:spcPct val="100000"/>
              </a:lnSpc>
              <a:spcBef>
                <a:spcPts val="0"/>
              </a:spcBef>
              <a:spcAft>
                <a:spcPts val="0"/>
              </a:spcAft>
              <a:buSzPct val="100000"/>
              <a:buFont typeface="PT Sans Narrow"/>
              <a:buNone/>
              <a:defRPr sz="2400">
                <a:latin typeface="PT Sans Narrow"/>
                <a:ea typeface="PT Sans Narrow"/>
                <a:cs typeface="PT Sans Narrow"/>
                <a:sym typeface="PT Sans Narrow"/>
              </a:defRPr>
            </a:lvl1pPr>
          </a:lstStyle>
          <a:p>
            <a:endParaRPr/>
          </a:p>
        </p:txBody>
      </p:sp>
      <p:sp>
        <p:nvSpPr>
          <p:cNvPr id="54" name="Shape 5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707400"/>
          </a:xfrm>
          <a:prstGeom prst="rect">
            <a:avLst/>
          </a:prstGeom>
          <a:noFill/>
          <a:ln>
            <a:noFill/>
          </a:ln>
        </p:spPr>
        <p:txBody>
          <a:bodyPr lIns="91425" tIns="91425" rIns="91425" bIns="91425" anchor="t" anchorCtr="0"/>
          <a:lstStyle>
            <a:lvl1pPr lv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1pPr>
            <a:lvl2pPr lvl="1">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2pPr>
            <a:lvl3pPr lvl="2">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3pPr>
            <a:lvl4pPr lvl="3">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4pPr>
            <a:lvl5pPr lvl="4">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5pPr>
            <a:lvl6pPr lvl="5">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6pPr>
            <a:lvl7pPr lvl="6">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7pPr>
            <a:lvl8pPr lvl="7">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8pPr>
            <a:lvl9pPr lvl="8">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Shape 7"/>
          <p:cNvSpPr txBox="1">
            <a:spLocks noGrp="1"/>
          </p:cNvSpPr>
          <p:nvPr>
            <p:ph type="body" idx="1"/>
          </p:nvPr>
        </p:nvSpPr>
        <p:spPr>
          <a:xfrm>
            <a:off x="311700" y="1266325"/>
            <a:ext cx="8520600" cy="33027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Font typeface="Open Sans"/>
              <a:defRPr sz="1800">
                <a:solidFill>
                  <a:schemeClr val="dk2"/>
                </a:solidFill>
                <a:latin typeface="Open Sans"/>
                <a:ea typeface="Open Sans"/>
                <a:cs typeface="Open Sans"/>
                <a:sym typeface="Open Sans"/>
              </a:defRPr>
            </a:lvl1pPr>
            <a:lvl2pPr lvl="1">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2pPr>
            <a:lvl3pPr lvl="2">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3pPr>
            <a:lvl4pPr lvl="3">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4pPr>
            <a:lvl5pPr lvl="4">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5pPr>
            <a:lvl6pPr lvl="5">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6pPr>
            <a:lvl7pPr lvl="6">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7pPr>
            <a:lvl8pPr lvl="7">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8pPr>
            <a:lvl9pPr lvl="8">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latin typeface="Open Sans"/>
                <a:ea typeface="Open Sans"/>
                <a:cs typeface="Open Sans"/>
                <a:sym typeface="Open Sans"/>
              </a:rPr>
              <a:t>‹#›</a:t>
            </a:fld>
            <a:endParaRPr lang="en" sz="1000">
              <a:solidFill>
                <a:schemeClr val="dk2"/>
              </a:solidFill>
              <a:latin typeface="Open Sans"/>
              <a:ea typeface="Open Sans"/>
              <a:cs typeface="Open Sans"/>
              <a:sym typeface="Open Sans"/>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mindsetkit.org/growth-mindset-parents" TargetMode="External"/><Relationship Id="rId4" Type="http://schemas.openxmlformats.org/officeDocument/2006/relationships/hyperlink" Target="https://www.youtube.com/watch?v=NWv1VdDeoRY" TargetMode="External"/><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4.xml"/><Relationship Id="rId5"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www.mindsetkit.org/growth-mindset-parents/how-parents-can-instill-growth-mindset/activity-reflect-on-your-failure-mindse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9.xml"/><Relationship Id="rId5" Type="http://schemas.openxmlformats.org/officeDocument/2006/relationships/image" Target="../media/image2.png"/><Relationship Id="rId1" Type="http://schemas.microsoft.com/office/2007/relationships/media" Target="../media/media2.mp4"/><Relationship Id="rId2" Type="http://schemas.openxmlformats.org/officeDocument/2006/relationships/video" Target="../media/media2.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ctrTitle"/>
          </p:nvPr>
        </p:nvSpPr>
        <p:spPr>
          <a:xfrm>
            <a:off x="1590400" y="1618925"/>
            <a:ext cx="6550500" cy="1622700"/>
          </a:xfrm>
          <a:prstGeom prst="rect">
            <a:avLst/>
          </a:prstGeom>
        </p:spPr>
        <p:txBody>
          <a:bodyPr lIns="91425" tIns="91425" rIns="91425" bIns="91425" anchor="b" anchorCtr="0">
            <a:noAutofit/>
          </a:bodyPr>
          <a:lstStyle/>
          <a:p>
            <a:pPr lvl="0">
              <a:spcBef>
                <a:spcPts val="0"/>
              </a:spcBef>
              <a:buNone/>
            </a:pPr>
            <a:r>
              <a:rPr lang="en" sz="4800" dirty="0"/>
              <a:t>Growth Mindset </a:t>
            </a:r>
            <a:br>
              <a:rPr lang="en" sz="4800" dirty="0"/>
            </a:br>
            <a:r>
              <a:rPr lang="en" sz="4800" dirty="0"/>
              <a:t>Parent Night - Session II</a:t>
            </a:r>
          </a:p>
        </p:txBody>
      </p:sp>
      <p:sp>
        <p:nvSpPr>
          <p:cNvPr id="67" name="Shape 67"/>
          <p:cNvSpPr txBox="1">
            <a:spLocks noGrp="1"/>
          </p:cNvSpPr>
          <p:nvPr>
            <p:ph type="subTitle" idx="1"/>
          </p:nvPr>
        </p:nvSpPr>
        <p:spPr>
          <a:xfrm>
            <a:off x="2136750" y="3399775"/>
            <a:ext cx="4870500" cy="756000"/>
          </a:xfrm>
          <a:prstGeom prst="rect">
            <a:avLst/>
          </a:prstGeom>
        </p:spPr>
        <p:txBody>
          <a:bodyPr lIns="91425" tIns="91425" rIns="91425" bIns="91425" anchor="t" anchorCtr="0">
            <a:noAutofit/>
          </a:bodyPr>
          <a:lstStyle/>
          <a:p>
            <a:pPr lvl="0">
              <a:spcBef>
                <a:spcPts val="0"/>
              </a:spcBef>
              <a:buNone/>
            </a:pPr>
            <a:r>
              <a:rPr lang="en" sz="2000"/>
              <a:t>May 31, 2017</a:t>
            </a:r>
            <a:r>
              <a:rPr lang="en"/>
              <a:t/>
            </a:r>
            <a:br>
              <a:rPr lang="en"/>
            </a:br>
            <a:endParaRPr lang="en"/>
          </a:p>
          <a:p>
            <a:pPr lvl="0">
              <a:spcBef>
                <a:spcPts val="0"/>
              </a:spcBef>
              <a:buNone/>
            </a:pPr>
            <a:endParaRPr/>
          </a:p>
        </p:txBody>
      </p:sp>
      <p:sp>
        <p:nvSpPr>
          <p:cNvPr id="68" name="Shape 68"/>
          <p:cNvSpPr txBox="1"/>
          <p:nvPr/>
        </p:nvSpPr>
        <p:spPr>
          <a:xfrm rot="-700161">
            <a:off x="579545" y="1283875"/>
            <a:ext cx="3479619" cy="847278"/>
          </a:xfrm>
          <a:prstGeom prst="rect">
            <a:avLst/>
          </a:prstGeom>
          <a:noFill/>
          <a:ln>
            <a:noFill/>
          </a:ln>
        </p:spPr>
        <p:txBody>
          <a:bodyPr lIns="91425" tIns="91425" rIns="91425" bIns="91425" anchor="t" anchorCtr="0">
            <a:noAutofit/>
          </a:bodyPr>
          <a:lstStyle/>
          <a:p>
            <a:pPr lvl="0">
              <a:spcBef>
                <a:spcPts val="0"/>
              </a:spcBef>
              <a:buNone/>
            </a:pPr>
            <a:r>
              <a:rPr lang="en" sz="3600" dirty="0">
                <a:latin typeface="Segoe Script" charset="0"/>
                <a:ea typeface="Segoe Script" charset="0"/>
                <a:cs typeface="Segoe Script" charset="0"/>
                <a:sym typeface="Dancing Script"/>
              </a:rPr>
              <a:t>Welcome to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575950" y="360909"/>
            <a:ext cx="8260200" cy="707400"/>
          </a:xfrm>
          <a:prstGeom prst="rect">
            <a:avLst/>
          </a:prstGeom>
        </p:spPr>
        <p:txBody>
          <a:bodyPr lIns="91425" tIns="91425" rIns="91425" bIns="91425" anchor="t" anchorCtr="0">
            <a:noAutofit/>
          </a:bodyPr>
          <a:lstStyle/>
          <a:p>
            <a:pPr lvl="0">
              <a:spcBef>
                <a:spcPts val="0"/>
              </a:spcBef>
              <a:buNone/>
            </a:pPr>
            <a:r>
              <a:rPr lang="en"/>
              <a:t>Community Circles</a:t>
            </a:r>
          </a:p>
        </p:txBody>
      </p:sp>
      <p:sp>
        <p:nvSpPr>
          <p:cNvPr id="124" name="Shape 124"/>
          <p:cNvSpPr txBox="1"/>
          <p:nvPr/>
        </p:nvSpPr>
        <p:spPr>
          <a:xfrm>
            <a:off x="671050" y="968720"/>
            <a:ext cx="8070000" cy="3308016"/>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 sz="1800" u="sng" dirty="0">
                <a:solidFill>
                  <a:schemeClr val="dk2"/>
                </a:solidFill>
                <a:latin typeface="Open Sans"/>
                <a:ea typeface="Open Sans"/>
                <a:cs typeface="Open Sans"/>
                <a:sym typeface="Open Sans"/>
              </a:rPr>
              <a:t>Directions: </a:t>
            </a:r>
          </a:p>
          <a:p>
            <a:pPr marL="914400" lvl="0" indent="-342900" rtl="0">
              <a:lnSpc>
                <a:spcPct val="115000"/>
              </a:lnSpc>
              <a:spcBef>
                <a:spcPts val="0"/>
              </a:spcBef>
              <a:buClr>
                <a:schemeClr val="dk2"/>
              </a:buClr>
              <a:buSzPct val="100000"/>
              <a:buFont typeface="Open Sans"/>
              <a:buChar char="●"/>
            </a:pPr>
            <a:r>
              <a:rPr lang="en" sz="1800" dirty="0">
                <a:solidFill>
                  <a:schemeClr val="dk2"/>
                </a:solidFill>
                <a:latin typeface="Open Sans"/>
                <a:ea typeface="Open Sans"/>
                <a:cs typeface="Open Sans"/>
                <a:sym typeface="Open Sans"/>
              </a:rPr>
              <a:t>Form a circle with your group.</a:t>
            </a:r>
          </a:p>
          <a:p>
            <a:pPr marL="914400" lvl="0" indent="-342900" rtl="0">
              <a:lnSpc>
                <a:spcPct val="115000"/>
              </a:lnSpc>
              <a:spcBef>
                <a:spcPts val="0"/>
              </a:spcBef>
              <a:buClr>
                <a:schemeClr val="dk2"/>
              </a:buClr>
              <a:buSzPct val="100000"/>
              <a:buFont typeface="Open Sans"/>
              <a:buChar char="●"/>
            </a:pPr>
            <a:r>
              <a:rPr lang="en" sz="1800" dirty="0">
                <a:solidFill>
                  <a:schemeClr val="dk2"/>
                </a:solidFill>
                <a:latin typeface="Open Sans"/>
                <a:ea typeface="Open Sans"/>
                <a:cs typeface="Open Sans"/>
                <a:sym typeface="Open Sans"/>
              </a:rPr>
              <a:t>Go around the circle and share your thoughts when the talking </a:t>
            </a:r>
            <a:r>
              <a:rPr lang="en-US" sz="1800" dirty="0" smtClean="0">
                <a:solidFill>
                  <a:schemeClr val="dk2"/>
                </a:solidFill>
                <a:latin typeface="Open Sans"/>
                <a:ea typeface="Open Sans"/>
                <a:cs typeface="Open Sans"/>
                <a:sym typeface="Open Sans"/>
              </a:rPr>
              <a:t>piece </a:t>
            </a:r>
            <a:r>
              <a:rPr lang="en" sz="1800" dirty="0" smtClean="0">
                <a:solidFill>
                  <a:schemeClr val="dk2"/>
                </a:solidFill>
                <a:latin typeface="Open Sans"/>
                <a:ea typeface="Open Sans"/>
                <a:cs typeface="Open Sans"/>
                <a:sym typeface="Open Sans"/>
              </a:rPr>
              <a:t>comes </a:t>
            </a:r>
            <a:r>
              <a:rPr lang="en" sz="1800" dirty="0">
                <a:solidFill>
                  <a:schemeClr val="dk2"/>
                </a:solidFill>
                <a:latin typeface="Open Sans"/>
                <a:ea typeface="Open Sans"/>
                <a:cs typeface="Open Sans"/>
                <a:sym typeface="Open Sans"/>
              </a:rPr>
              <a:t>to you.</a:t>
            </a:r>
          </a:p>
          <a:p>
            <a:pPr marL="914400" lvl="0" indent="-342900" rtl="0">
              <a:lnSpc>
                <a:spcPct val="115000"/>
              </a:lnSpc>
              <a:spcBef>
                <a:spcPts val="0"/>
              </a:spcBef>
              <a:buClr>
                <a:schemeClr val="dk2"/>
              </a:buClr>
              <a:buSzPct val="100000"/>
              <a:buFont typeface="Open Sans"/>
              <a:buChar char="●"/>
            </a:pPr>
            <a:r>
              <a:rPr lang="en" sz="1800" dirty="0">
                <a:solidFill>
                  <a:schemeClr val="dk2"/>
                </a:solidFill>
                <a:latin typeface="Open Sans"/>
                <a:ea typeface="Open Sans"/>
                <a:cs typeface="Open Sans"/>
                <a:sym typeface="Open Sans"/>
              </a:rPr>
              <a:t>Feel free to pass if you are not ready to share. </a:t>
            </a:r>
          </a:p>
          <a:p>
            <a:pPr marL="914400" lvl="0" indent="-342900" rtl="0">
              <a:lnSpc>
                <a:spcPct val="115000"/>
              </a:lnSpc>
              <a:spcBef>
                <a:spcPts val="0"/>
              </a:spcBef>
              <a:buClr>
                <a:schemeClr val="dk2"/>
              </a:buClr>
              <a:buSzPct val="100000"/>
              <a:buFont typeface="Open Sans"/>
              <a:buChar char="●"/>
            </a:pPr>
            <a:r>
              <a:rPr lang="en" sz="1800" dirty="0">
                <a:solidFill>
                  <a:schemeClr val="dk2"/>
                </a:solidFill>
                <a:latin typeface="Open Sans"/>
                <a:ea typeface="Open Sans"/>
                <a:cs typeface="Open Sans"/>
                <a:sym typeface="Open Sans"/>
              </a:rPr>
              <a:t>Just listen, don’t comment on what other people say.</a:t>
            </a:r>
          </a:p>
          <a:p>
            <a:pPr lvl="0" rtl="0">
              <a:lnSpc>
                <a:spcPct val="115000"/>
              </a:lnSpc>
              <a:spcBef>
                <a:spcPts val="0"/>
              </a:spcBef>
              <a:buNone/>
            </a:pPr>
            <a:endParaRPr sz="1800" dirty="0">
              <a:solidFill>
                <a:schemeClr val="dk2"/>
              </a:solidFill>
              <a:latin typeface="Open Sans"/>
              <a:ea typeface="Open Sans"/>
              <a:cs typeface="Open Sans"/>
              <a:sym typeface="Open Sans"/>
            </a:endParaRPr>
          </a:p>
          <a:p>
            <a:pPr lvl="0" rtl="0">
              <a:lnSpc>
                <a:spcPct val="115000"/>
              </a:lnSpc>
              <a:spcBef>
                <a:spcPts val="0"/>
              </a:spcBef>
              <a:buNone/>
            </a:pPr>
            <a:r>
              <a:rPr lang="en" sz="1800" u="sng" dirty="0">
                <a:solidFill>
                  <a:schemeClr val="dk2"/>
                </a:solidFill>
                <a:latin typeface="Open Sans"/>
                <a:ea typeface="Open Sans"/>
                <a:cs typeface="Open Sans"/>
                <a:sym typeface="Open Sans"/>
              </a:rPr>
              <a:t>Question:</a:t>
            </a:r>
            <a:r>
              <a:rPr lang="en" sz="1800" dirty="0">
                <a:solidFill>
                  <a:schemeClr val="dk2"/>
                </a:solidFill>
                <a:latin typeface="Open Sans"/>
                <a:ea typeface="Open Sans"/>
                <a:cs typeface="Open Sans"/>
                <a:sym typeface="Open Sans"/>
              </a:rPr>
              <a:t> </a:t>
            </a:r>
          </a:p>
          <a:p>
            <a:pPr marL="914400" lvl="0" indent="-342900" rtl="0">
              <a:lnSpc>
                <a:spcPct val="115000"/>
              </a:lnSpc>
              <a:spcBef>
                <a:spcPts val="0"/>
              </a:spcBef>
              <a:buClr>
                <a:schemeClr val="dk2"/>
              </a:buClr>
              <a:buSzPct val="100000"/>
              <a:buFont typeface="Open Sans"/>
              <a:buChar char="●"/>
            </a:pPr>
            <a:r>
              <a:rPr lang="en" sz="1800" dirty="0">
                <a:solidFill>
                  <a:schemeClr val="dk2"/>
                </a:solidFill>
                <a:latin typeface="Open Sans"/>
                <a:ea typeface="Open Sans"/>
                <a:cs typeface="Open Sans"/>
                <a:sym typeface="Open Sans"/>
              </a:rPr>
              <a:t>What is one of your failures? How did you overcome it?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xEl>
                                              <p:pRg st="0" end="0"/>
                                            </p:txEl>
                                          </p:spTgt>
                                        </p:tgtEl>
                                        <p:attrNameLst>
                                          <p:attrName>style.visibility</p:attrName>
                                        </p:attrNameLst>
                                      </p:cBhvr>
                                      <p:to>
                                        <p:strVal val="visible"/>
                                      </p:to>
                                    </p:set>
                                    <p:animEffect transition="in" filter="fade">
                                      <p:cBhvr>
                                        <p:cTn id="7" dur="1000"/>
                                        <p:tgtEl>
                                          <p:spTgt spid="1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4">
                                            <p:txEl>
                                              <p:pRg st="1" end="1"/>
                                            </p:txEl>
                                          </p:spTgt>
                                        </p:tgtEl>
                                        <p:attrNameLst>
                                          <p:attrName>style.visibility</p:attrName>
                                        </p:attrNameLst>
                                      </p:cBhvr>
                                      <p:to>
                                        <p:strVal val="visible"/>
                                      </p:to>
                                    </p:set>
                                    <p:animEffect transition="in" filter="fade">
                                      <p:cBhvr>
                                        <p:cTn id="12" dur="1000"/>
                                        <p:tgtEl>
                                          <p:spTgt spid="1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4">
                                            <p:txEl>
                                              <p:pRg st="2" end="2"/>
                                            </p:txEl>
                                          </p:spTgt>
                                        </p:tgtEl>
                                        <p:attrNameLst>
                                          <p:attrName>style.visibility</p:attrName>
                                        </p:attrNameLst>
                                      </p:cBhvr>
                                      <p:to>
                                        <p:strVal val="visible"/>
                                      </p:to>
                                    </p:set>
                                    <p:animEffect transition="in" filter="fade">
                                      <p:cBhvr>
                                        <p:cTn id="17" dur="1000"/>
                                        <p:tgtEl>
                                          <p:spTgt spid="1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4">
                                            <p:txEl>
                                              <p:pRg st="3" end="3"/>
                                            </p:txEl>
                                          </p:spTgt>
                                        </p:tgtEl>
                                        <p:attrNameLst>
                                          <p:attrName>style.visibility</p:attrName>
                                        </p:attrNameLst>
                                      </p:cBhvr>
                                      <p:to>
                                        <p:strVal val="visible"/>
                                      </p:to>
                                    </p:set>
                                    <p:animEffect transition="in" filter="fade">
                                      <p:cBhvr>
                                        <p:cTn id="22" dur="1000"/>
                                        <p:tgtEl>
                                          <p:spTgt spid="1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4">
                                            <p:txEl>
                                              <p:pRg st="4" end="4"/>
                                            </p:txEl>
                                          </p:spTgt>
                                        </p:tgtEl>
                                        <p:attrNameLst>
                                          <p:attrName>style.visibility</p:attrName>
                                        </p:attrNameLst>
                                      </p:cBhvr>
                                      <p:to>
                                        <p:strVal val="visible"/>
                                      </p:to>
                                    </p:set>
                                    <p:animEffect transition="in" filter="fade">
                                      <p:cBhvr>
                                        <p:cTn id="27" dur="1000"/>
                                        <p:tgtEl>
                                          <p:spTgt spid="12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4">
                                            <p:txEl>
                                              <p:pRg st="6" end="6"/>
                                            </p:txEl>
                                          </p:spTgt>
                                        </p:tgtEl>
                                        <p:attrNameLst>
                                          <p:attrName>style.visibility</p:attrName>
                                        </p:attrNameLst>
                                      </p:cBhvr>
                                      <p:to>
                                        <p:strVal val="visible"/>
                                      </p:to>
                                    </p:set>
                                    <p:animEffect transition="in" filter="fade">
                                      <p:cBhvr>
                                        <p:cTn id="32" dur="1000"/>
                                        <p:tgtEl>
                                          <p:spTgt spid="12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4">
                                            <p:txEl>
                                              <p:pRg st="7" end="7"/>
                                            </p:txEl>
                                          </p:spTgt>
                                        </p:tgtEl>
                                        <p:attrNameLst>
                                          <p:attrName>style.visibility</p:attrName>
                                        </p:attrNameLst>
                                      </p:cBhvr>
                                      <p:to>
                                        <p:strVal val="visible"/>
                                      </p:to>
                                    </p:set>
                                    <p:animEffect transition="in" filter="fade">
                                      <p:cBhvr>
                                        <p:cTn id="37" dur="1000"/>
                                        <p:tgtEl>
                                          <p:spTgt spid="12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311700" y="291116"/>
            <a:ext cx="8520600" cy="707400"/>
          </a:xfrm>
          <a:prstGeom prst="rect">
            <a:avLst/>
          </a:prstGeom>
        </p:spPr>
        <p:txBody>
          <a:bodyPr lIns="91425" tIns="91425" rIns="91425" bIns="91425" anchor="t" anchorCtr="0">
            <a:noAutofit/>
          </a:bodyPr>
          <a:lstStyle/>
          <a:p>
            <a:pPr lvl="0">
              <a:spcBef>
                <a:spcPts val="0"/>
              </a:spcBef>
              <a:buNone/>
            </a:pPr>
            <a:r>
              <a:rPr lang="en" dirty="0"/>
              <a:t>Action </a:t>
            </a:r>
            <a:r>
              <a:rPr lang="en" dirty="0" smtClean="0"/>
              <a:t>Ideas</a:t>
            </a:r>
            <a:r>
              <a:rPr lang="en-US" dirty="0" smtClean="0"/>
              <a:t> for Table Groups</a:t>
            </a:r>
            <a:endParaRPr lang="en" dirty="0"/>
          </a:p>
        </p:txBody>
      </p:sp>
      <p:sp>
        <p:nvSpPr>
          <p:cNvPr id="130" name="Shape 130"/>
          <p:cNvSpPr txBox="1">
            <a:spLocks noGrp="1"/>
          </p:cNvSpPr>
          <p:nvPr>
            <p:ph type="body" idx="1"/>
          </p:nvPr>
        </p:nvSpPr>
        <p:spPr>
          <a:xfrm>
            <a:off x="311700" y="1130523"/>
            <a:ext cx="8520600" cy="3302700"/>
          </a:xfrm>
          <a:prstGeom prst="rect">
            <a:avLst/>
          </a:prstGeom>
        </p:spPr>
        <p:txBody>
          <a:bodyPr lIns="91425" tIns="91425" rIns="91425" bIns="91425" anchor="t" anchorCtr="0">
            <a:noAutofit/>
          </a:bodyPr>
          <a:lstStyle/>
          <a:p>
            <a:pPr lvl="0" rtl="0">
              <a:spcBef>
                <a:spcPts val="0"/>
              </a:spcBef>
              <a:spcAft>
                <a:spcPts val="0"/>
              </a:spcAft>
              <a:buNone/>
            </a:pPr>
            <a:r>
              <a:rPr lang="en">
                <a:solidFill>
                  <a:srgbClr val="000000"/>
                </a:solidFill>
              </a:rPr>
              <a:t>When you hear or provide praise, ask yourself, </a:t>
            </a:r>
            <a:r>
              <a:rPr lang="en" b="1">
                <a:solidFill>
                  <a:srgbClr val="000000"/>
                </a:solidFill>
              </a:rPr>
              <a:t>"What is being praised?" </a:t>
            </a:r>
          </a:p>
          <a:p>
            <a:pPr lvl="0" rtl="0">
              <a:spcBef>
                <a:spcPts val="0"/>
              </a:spcBef>
              <a:spcAft>
                <a:spcPts val="0"/>
              </a:spcAft>
              <a:buNone/>
            </a:pPr>
            <a:endParaRPr dirty="0">
              <a:solidFill>
                <a:srgbClr val="000000"/>
              </a:solidFill>
            </a:endParaRPr>
          </a:p>
          <a:p>
            <a:pPr lvl="0" rtl="0">
              <a:spcBef>
                <a:spcPts val="0"/>
              </a:spcBef>
              <a:spcAft>
                <a:spcPts val="0"/>
              </a:spcAft>
              <a:buNone/>
            </a:pPr>
            <a:r>
              <a:rPr lang="en" dirty="0">
                <a:solidFill>
                  <a:srgbClr val="000000"/>
                </a:solidFill>
              </a:rPr>
              <a:t>Is it </a:t>
            </a:r>
            <a:r>
              <a:rPr lang="en" b="1" dirty="0">
                <a:solidFill>
                  <a:srgbClr val="000000"/>
                </a:solidFill>
              </a:rPr>
              <a:t>effort, strategy, persistence, focus, and improvement,</a:t>
            </a:r>
            <a:r>
              <a:rPr lang="en" dirty="0">
                <a:solidFill>
                  <a:srgbClr val="000000"/>
                </a:solidFill>
              </a:rPr>
              <a:t> or does it sound more like a </a:t>
            </a:r>
            <a:r>
              <a:rPr lang="en" b="1" dirty="0">
                <a:solidFill>
                  <a:srgbClr val="000000"/>
                </a:solidFill>
              </a:rPr>
              <a:t>fixed trait or ability</a:t>
            </a:r>
            <a:r>
              <a:rPr lang="en" dirty="0">
                <a:solidFill>
                  <a:srgbClr val="000000"/>
                </a:solidFill>
              </a:rPr>
              <a:t>?</a:t>
            </a:r>
          </a:p>
          <a:p>
            <a:pPr lvl="0" rtl="0">
              <a:spcBef>
                <a:spcPts val="0"/>
              </a:spcBef>
              <a:spcAft>
                <a:spcPts val="0"/>
              </a:spcAft>
              <a:buNone/>
            </a:pPr>
            <a:endParaRPr dirty="0">
              <a:solidFill>
                <a:srgbClr val="000000"/>
              </a:solidFill>
            </a:endParaRPr>
          </a:p>
          <a:p>
            <a:pPr lvl="0" rtl="0">
              <a:spcBef>
                <a:spcPts val="0"/>
              </a:spcBef>
              <a:spcAft>
                <a:spcPts val="0"/>
              </a:spcAft>
              <a:buNone/>
            </a:pPr>
            <a:r>
              <a:rPr lang="en" dirty="0">
                <a:solidFill>
                  <a:srgbClr val="000000"/>
                </a:solidFill>
              </a:rPr>
              <a:t>When you or your child </a:t>
            </a:r>
            <a:r>
              <a:rPr lang="en" b="1" dirty="0">
                <a:solidFill>
                  <a:srgbClr val="000000"/>
                </a:solidFill>
              </a:rPr>
              <a:t>makes a mistake</a:t>
            </a:r>
            <a:r>
              <a:rPr lang="en" dirty="0">
                <a:solidFill>
                  <a:srgbClr val="000000"/>
                </a:solidFill>
              </a:rPr>
              <a:t>, ask yourself, </a:t>
            </a:r>
            <a:r>
              <a:rPr lang="en" b="1" dirty="0">
                <a:solidFill>
                  <a:srgbClr val="000000"/>
                </a:solidFill>
              </a:rPr>
              <a:t>“How does my reaction influence my child’s future behavior?” </a:t>
            </a:r>
          </a:p>
          <a:p>
            <a:pPr lvl="0" rtl="0">
              <a:spcBef>
                <a:spcPts val="0"/>
              </a:spcBef>
              <a:spcAft>
                <a:spcPts val="0"/>
              </a:spcAft>
              <a:buNone/>
            </a:pPr>
            <a:endParaRPr dirty="0">
              <a:solidFill>
                <a:srgbClr val="000000"/>
              </a:solidFill>
            </a:endParaRPr>
          </a:p>
          <a:p>
            <a:pPr lvl="0" rtl="0">
              <a:spcBef>
                <a:spcPts val="0"/>
              </a:spcBef>
              <a:spcAft>
                <a:spcPts val="0"/>
              </a:spcAft>
              <a:buNone/>
            </a:pPr>
            <a:r>
              <a:rPr lang="en" dirty="0">
                <a:solidFill>
                  <a:srgbClr val="000000"/>
                </a:solidFill>
              </a:rPr>
              <a:t>Does it </a:t>
            </a:r>
            <a:r>
              <a:rPr lang="en" b="1" dirty="0">
                <a:solidFill>
                  <a:srgbClr val="000000"/>
                </a:solidFill>
              </a:rPr>
              <a:t>encourage learning and growth</a:t>
            </a:r>
            <a:r>
              <a:rPr lang="en" dirty="0">
                <a:solidFill>
                  <a:srgbClr val="000000"/>
                </a:solidFill>
              </a:rPr>
              <a:t>, or does it </a:t>
            </a:r>
            <a:r>
              <a:rPr lang="en" b="1" dirty="0">
                <a:solidFill>
                  <a:srgbClr val="000000"/>
                </a:solidFill>
              </a:rPr>
              <a:t>encourage them to avoid </a:t>
            </a:r>
            <a:r>
              <a:rPr lang="en" dirty="0">
                <a:solidFill>
                  <a:srgbClr val="000000"/>
                </a:solidFill>
              </a:rPr>
              <a:t>challenges in the future?</a:t>
            </a:r>
          </a:p>
          <a:p>
            <a:pPr lvl="0">
              <a:spcBef>
                <a:spcPts val="0"/>
              </a:spcBef>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
                                            <p:txEl>
                                              <p:pRg st="0" end="0"/>
                                            </p:txEl>
                                          </p:spTgt>
                                        </p:tgtEl>
                                        <p:attrNameLst>
                                          <p:attrName>style.visibility</p:attrName>
                                        </p:attrNameLst>
                                      </p:cBhvr>
                                      <p:to>
                                        <p:strVal val="visible"/>
                                      </p:to>
                                    </p:set>
                                    <p:animEffect transition="in" filter="fade">
                                      <p:cBhvr>
                                        <p:cTn id="7" dur="1000"/>
                                        <p:tgtEl>
                                          <p:spTgt spid="1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
                                            <p:txEl>
                                              <p:pRg st="1" end="1"/>
                                            </p:txEl>
                                          </p:spTgt>
                                        </p:tgtEl>
                                        <p:attrNameLst>
                                          <p:attrName>style.visibility</p:attrName>
                                        </p:attrNameLst>
                                      </p:cBhvr>
                                      <p:to>
                                        <p:strVal val="visible"/>
                                      </p:to>
                                    </p:set>
                                    <p:animEffect transition="in" filter="fade">
                                      <p:cBhvr>
                                        <p:cTn id="12" dur="1000"/>
                                        <p:tgtEl>
                                          <p:spTgt spid="1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0">
                                            <p:txEl>
                                              <p:pRg st="2" end="2"/>
                                            </p:txEl>
                                          </p:spTgt>
                                        </p:tgtEl>
                                        <p:attrNameLst>
                                          <p:attrName>style.visibility</p:attrName>
                                        </p:attrNameLst>
                                      </p:cBhvr>
                                      <p:to>
                                        <p:strVal val="visible"/>
                                      </p:to>
                                    </p:set>
                                    <p:animEffect transition="in" filter="fade">
                                      <p:cBhvr>
                                        <p:cTn id="17" dur="1000"/>
                                        <p:tgtEl>
                                          <p:spTgt spid="1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0">
                                            <p:txEl>
                                              <p:pRg st="3" end="3"/>
                                            </p:txEl>
                                          </p:spTgt>
                                        </p:tgtEl>
                                        <p:attrNameLst>
                                          <p:attrName>style.visibility</p:attrName>
                                        </p:attrNameLst>
                                      </p:cBhvr>
                                      <p:to>
                                        <p:strVal val="visible"/>
                                      </p:to>
                                    </p:set>
                                    <p:animEffect transition="in" filter="fade">
                                      <p:cBhvr>
                                        <p:cTn id="22" dur="1000"/>
                                        <p:tgtEl>
                                          <p:spTgt spid="13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0">
                                            <p:txEl>
                                              <p:pRg st="4" end="4"/>
                                            </p:txEl>
                                          </p:spTgt>
                                        </p:tgtEl>
                                        <p:attrNameLst>
                                          <p:attrName>style.visibility</p:attrName>
                                        </p:attrNameLst>
                                      </p:cBhvr>
                                      <p:to>
                                        <p:strVal val="visible"/>
                                      </p:to>
                                    </p:set>
                                    <p:animEffect transition="in" filter="fade">
                                      <p:cBhvr>
                                        <p:cTn id="27" dur="1000"/>
                                        <p:tgtEl>
                                          <p:spTgt spid="13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0">
                                            <p:txEl>
                                              <p:pRg st="5" end="5"/>
                                            </p:txEl>
                                          </p:spTgt>
                                        </p:tgtEl>
                                        <p:attrNameLst>
                                          <p:attrName>style.visibility</p:attrName>
                                        </p:attrNameLst>
                                      </p:cBhvr>
                                      <p:to>
                                        <p:strVal val="visible"/>
                                      </p:to>
                                    </p:set>
                                    <p:animEffect transition="in" filter="fade">
                                      <p:cBhvr>
                                        <p:cTn id="32" dur="1000"/>
                                        <p:tgtEl>
                                          <p:spTgt spid="13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0">
                                            <p:txEl>
                                              <p:pRg st="6" end="6"/>
                                            </p:txEl>
                                          </p:spTgt>
                                        </p:tgtEl>
                                        <p:attrNameLst>
                                          <p:attrName>style.visibility</p:attrName>
                                        </p:attrNameLst>
                                      </p:cBhvr>
                                      <p:to>
                                        <p:strVal val="visible"/>
                                      </p:to>
                                    </p:set>
                                    <p:animEffect transition="in" filter="fade">
                                      <p:cBhvr>
                                        <p:cTn id="37" dur="1000"/>
                                        <p:tgtEl>
                                          <p:spTgt spid="13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0">
                                            <p:txEl>
                                              <p:pRg st="7" end="7"/>
                                            </p:txEl>
                                          </p:spTgt>
                                        </p:tgtEl>
                                        <p:attrNameLst>
                                          <p:attrName>style.visibility</p:attrName>
                                        </p:attrNameLst>
                                      </p:cBhvr>
                                      <p:to>
                                        <p:strVal val="visible"/>
                                      </p:to>
                                    </p:set>
                                    <p:animEffect transition="in" filter="fade">
                                      <p:cBhvr>
                                        <p:cTn id="42" dur="1000"/>
                                        <p:tgtEl>
                                          <p:spTgt spid="13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311700" y="445025"/>
            <a:ext cx="8520600" cy="707400"/>
          </a:xfrm>
          <a:prstGeom prst="rect">
            <a:avLst/>
          </a:prstGeom>
        </p:spPr>
        <p:txBody>
          <a:bodyPr lIns="91425" tIns="91425" rIns="91425" bIns="91425" anchor="t" anchorCtr="0">
            <a:noAutofit/>
          </a:bodyPr>
          <a:lstStyle/>
          <a:p>
            <a:pPr lvl="0">
              <a:spcBef>
                <a:spcPts val="0"/>
              </a:spcBef>
              <a:buNone/>
            </a:pPr>
            <a:r>
              <a:rPr lang="en" dirty="0"/>
              <a:t>Table Group Talk</a:t>
            </a:r>
          </a:p>
        </p:txBody>
      </p:sp>
      <p:sp>
        <p:nvSpPr>
          <p:cNvPr id="136" name="Shape 136"/>
          <p:cNvSpPr txBox="1">
            <a:spLocks noGrp="1"/>
          </p:cNvSpPr>
          <p:nvPr>
            <p:ph type="body" idx="1"/>
          </p:nvPr>
        </p:nvSpPr>
        <p:spPr>
          <a:xfrm>
            <a:off x="311700" y="1266325"/>
            <a:ext cx="8520600" cy="3302700"/>
          </a:xfrm>
          <a:prstGeom prst="rect">
            <a:avLst/>
          </a:prstGeom>
        </p:spPr>
        <p:txBody>
          <a:bodyPr lIns="91425" tIns="91425" rIns="91425" bIns="91425" anchor="t" anchorCtr="0">
            <a:noAutofit/>
          </a:bodyPr>
          <a:lstStyle/>
          <a:p>
            <a:pPr lvl="0">
              <a:spcBef>
                <a:spcPts val="0"/>
              </a:spcBef>
              <a:buNone/>
            </a:pPr>
            <a:r>
              <a:rPr lang="en" dirty="0"/>
              <a:t>Read the Action Ideas and discuss with your table group. </a:t>
            </a:r>
          </a:p>
          <a:p>
            <a:pPr lvl="0">
              <a:spcBef>
                <a:spcPts val="0"/>
              </a:spcBef>
              <a:buNone/>
            </a:pPr>
            <a:r>
              <a:rPr lang="en" dirty="0"/>
              <a:t>Jot down any ideas, highlights, or questions.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311700" y="445025"/>
            <a:ext cx="8520600" cy="707400"/>
          </a:xfrm>
          <a:prstGeom prst="rect">
            <a:avLst/>
          </a:prstGeom>
        </p:spPr>
        <p:txBody>
          <a:bodyPr lIns="91425" tIns="91425" rIns="91425" bIns="91425" anchor="t" anchorCtr="0">
            <a:noAutofit/>
          </a:bodyPr>
          <a:lstStyle/>
          <a:p>
            <a:pPr lvl="0">
              <a:spcBef>
                <a:spcPts val="0"/>
              </a:spcBef>
              <a:buNone/>
            </a:pPr>
            <a:endParaRPr/>
          </a:p>
        </p:txBody>
      </p:sp>
      <p:sp>
        <p:nvSpPr>
          <p:cNvPr id="142" name="Shape 142"/>
          <p:cNvSpPr txBox="1">
            <a:spLocks noGrp="1"/>
          </p:cNvSpPr>
          <p:nvPr>
            <p:ph type="body" idx="1"/>
          </p:nvPr>
        </p:nvSpPr>
        <p:spPr>
          <a:xfrm>
            <a:off x="311700" y="1266325"/>
            <a:ext cx="8520600" cy="3302700"/>
          </a:xfrm>
          <a:prstGeom prst="rect">
            <a:avLst/>
          </a:prstGeom>
        </p:spPr>
        <p:txBody>
          <a:bodyPr lIns="91425" tIns="91425" rIns="91425" bIns="91425" anchor="t" anchorCtr="0">
            <a:noAutofit/>
          </a:bodyPr>
          <a:lstStyle/>
          <a:p>
            <a:pPr lvl="0">
              <a:spcBef>
                <a:spcPts val="0"/>
              </a:spcBef>
              <a:buNone/>
            </a:pPr>
            <a:r>
              <a:rPr lang="en"/>
              <a:t>      </a:t>
            </a:r>
          </a:p>
        </p:txBody>
      </p:sp>
      <p:pic>
        <p:nvPicPr>
          <p:cNvPr id="143" name="Shape 143" descr="growth-mindset-quote-carol-dweck"/>
          <p:cNvPicPr preferRelativeResize="0"/>
          <p:nvPr/>
        </p:nvPicPr>
        <p:blipFill>
          <a:blip r:embed="rId3">
            <a:alphaModFix/>
          </a:blip>
          <a:stretch>
            <a:fillRect/>
          </a:stretch>
        </p:blipFill>
        <p:spPr>
          <a:xfrm>
            <a:off x="760000" y="581000"/>
            <a:ext cx="7963024" cy="3981500"/>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311700" y="256081"/>
            <a:ext cx="8520600" cy="821400"/>
          </a:xfrm>
          <a:prstGeom prst="rect">
            <a:avLst/>
          </a:prstGeom>
        </p:spPr>
        <p:txBody>
          <a:bodyPr lIns="91425" tIns="91425" rIns="91425" bIns="91425" anchor="t" anchorCtr="0">
            <a:noAutofit/>
          </a:bodyPr>
          <a:lstStyle/>
          <a:p>
            <a:pPr lvl="0">
              <a:spcBef>
                <a:spcPts val="0"/>
              </a:spcBef>
              <a:buNone/>
            </a:pPr>
            <a:r>
              <a:rPr lang="en" dirty="0"/>
              <a:t>What Questions Do You Have? </a:t>
            </a:r>
          </a:p>
        </p:txBody>
      </p:sp>
      <p:sp>
        <p:nvSpPr>
          <p:cNvPr id="149" name="Shape 149"/>
          <p:cNvSpPr txBox="1">
            <a:spLocks noGrp="1"/>
          </p:cNvSpPr>
          <p:nvPr>
            <p:ph type="body" idx="1"/>
          </p:nvPr>
        </p:nvSpPr>
        <p:spPr>
          <a:xfrm>
            <a:off x="311700" y="1077481"/>
            <a:ext cx="8520600" cy="3302700"/>
          </a:xfrm>
          <a:prstGeom prst="rect">
            <a:avLst/>
          </a:prstGeom>
        </p:spPr>
        <p:txBody>
          <a:bodyPr lIns="91425" tIns="91425" rIns="91425" bIns="91425" anchor="t" anchorCtr="0">
            <a:noAutofit/>
          </a:bodyPr>
          <a:lstStyle/>
          <a:p>
            <a:pPr lvl="0" rtl="0">
              <a:spcBef>
                <a:spcPts val="0"/>
              </a:spcBef>
              <a:buNone/>
            </a:pPr>
            <a:r>
              <a:rPr lang="en" dirty="0"/>
              <a:t>Here are some examples: </a:t>
            </a:r>
          </a:p>
          <a:p>
            <a:pPr marL="457200" lvl="0" indent="-228600" rtl="0">
              <a:spcBef>
                <a:spcPts val="0"/>
              </a:spcBef>
              <a:buAutoNum type="arabicParenR"/>
            </a:pPr>
            <a:r>
              <a:rPr lang="en" dirty="0"/>
              <a:t>Is it OK to give up?  To stop? </a:t>
            </a:r>
          </a:p>
          <a:p>
            <a:pPr marL="457200" lvl="0" indent="-228600" rtl="0">
              <a:spcBef>
                <a:spcPts val="0"/>
              </a:spcBef>
              <a:buAutoNum type="arabicParenR"/>
            </a:pPr>
            <a:r>
              <a:rPr lang="en" dirty="0"/>
              <a:t>What if it is too hard?  </a:t>
            </a:r>
          </a:p>
          <a:p>
            <a:pPr marL="457200" lvl="0" indent="-228600" rtl="0">
              <a:spcBef>
                <a:spcPts val="0"/>
              </a:spcBef>
              <a:buAutoNum type="arabicParenR"/>
            </a:pPr>
            <a:r>
              <a:rPr lang="en" dirty="0"/>
              <a:t>But don’t grades really matter? </a:t>
            </a:r>
          </a:p>
          <a:p>
            <a:pPr marL="457200" lvl="0" indent="-228600" rtl="0">
              <a:spcBef>
                <a:spcPts val="0"/>
              </a:spcBef>
              <a:buAutoNum type="arabicParenR"/>
            </a:pPr>
            <a:r>
              <a:rPr lang="en" dirty="0"/>
              <a:t>What if the effort isn’t enough? </a:t>
            </a:r>
            <a:br>
              <a:rPr lang="en" dirty="0"/>
            </a:br>
            <a:endParaRPr lang="en" dirty="0"/>
          </a:p>
          <a:p>
            <a:pPr lvl="0">
              <a:spcBef>
                <a:spcPts val="0"/>
              </a:spcBef>
              <a:buNone/>
            </a:pPr>
            <a:endParaRP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Growth Mindset Quotes and Feedback Forms</a:t>
            </a:r>
            <a:endParaRPr lang="en-US" dirty="0"/>
          </a:p>
        </p:txBody>
      </p:sp>
      <p:sp>
        <p:nvSpPr>
          <p:cNvPr id="3" name="Text Placeholder 2"/>
          <p:cNvSpPr>
            <a:spLocks noGrp="1"/>
          </p:cNvSpPr>
          <p:nvPr>
            <p:ph type="body" idx="1"/>
          </p:nvPr>
        </p:nvSpPr>
        <p:spPr/>
        <p:txBody>
          <a:bodyPr/>
          <a:lstStyle/>
          <a:p>
            <a:r>
              <a:rPr lang="en-US" u="sng" dirty="0" smtClean="0"/>
              <a:t>Action Idea:  </a:t>
            </a:r>
          </a:p>
          <a:p>
            <a:r>
              <a:rPr lang="en-US" dirty="0" smtClean="0"/>
              <a:t>Choose a quote each day to discuss for your own family “community circle.” </a:t>
            </a:r>
          </a:p>
          <a:p>
            <a:endParaRPr lang="en-US" dirty="0"/>
          </a:p>
          <a:p>
            <a:r>
              <a:rPr lang="en-US" u="sng" dirty="0" smtClean="0"/>
              <a:t>Feedback Forms: </a:t>
            </a:r>
          </a:p>
          <a:p>
            <a:r>
              <a:rPr lang="en-US" dirty="0" smtClean="0"/>
              <a:t>Let us know what you think!  </a:t>
            </a:r>
          </a:p>
        </p:txBody>
      </p:sp>
    </p:spTree>
    <p:extLst>
      <p:ext uri="{BB962C8B-B14F-4D97-AF65-F5344CB8AC3E}">
        <p14:creationId xmlns:p14="http://schemas.microsoft.com/office/powerpoint/2010/main" val="1626775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311700" y="311775"/>
            <a:ext cx="8520600" cy="707400"/>
          </a:xfrm>
          <a:prstGeom prst="rect">
            <a:avLst/>
          </a:prstGeom>
        </p:spPr>
        <p:txBody>
          <a:bodyPr lIns="91425" tIns="91425" rIns="91425" bIns="91425" anchor="t" anchorCtr="0">
            <a:noAutofit/>
          </a:bodyPr>
          <a:lstStyle/>
          <a:p>
            <a:pPr lvl="0">
              <a:spcBef>
                <a:spcPts val="0"/>
              </a:spcBef>
              <a:buNone/>
            </a:pPr>
            <a:r>
              <a:rPr lang="en"/>
              <a:t>Works Cited</a:t>
            </a:r>
          </a:p>
        </p:txBody>
      </p:sp>
      <p:sp>
        <p:nvSpPr>
          <p:cNvPr id="155" name="Shape 155"/>
          <p:cNvSpPr txBox="1">
            <a:spLocks noGrp="1"/>
          </p:cNvSpPr>
          <p:nvPr>
            <p:ph type="body" idx="1"/>
          </p:nvPr>
        </p:nvSpPr>
        <p:spPr>
          <a:xfrm>
            <a:off x="311700" y="1085800"/>
            <a:ext cx="8520600" cy="3416700"/>
          </a:xfrm>
          <a:prstGeom prst="rect">
            <a:avLst/>
          </a:prstGeom>
        </p:spPr>
        <p:txBody>
          <a:bodyPr lIns="91425" tIns="91425" rIns="91425" bIns="91425" anchor="t" anchorCtr="0">
            <a:noAutofit/>
          </a:bodyPr>
          <a:lstStyle/>
          <a:p>
            <a:pPr lvl="0" indent="457200" rtl="0">
              <a:spcBef>
                <a:spcPts val="0"/>
              </a:spcBef>
              <a:buNone/>
            </a:pPr>
            <a:r>
              <a:rPr lang="en" sz="1200" dirty="0"/>
              <a:t>Creating success --&gt; Growth Mindset. (</a:t>
            </a:r>
            <a:r>
              <a:rPr lang="en" sz="1200" dirty="0" err="1"/>
              <a:t>n.d.</a:t>
            </a:r>
            <a:r>
              <a:rPr lang="en" sz="1200" dirty="0"/>
              <a:t>). Retrieved April 30, 2017, from https://</a:t>
            </a:r>
            <a:r>
              <a:rPr lang="en" sz="1200" dirty="0" err="1"/>
              <a:t>www.pinterest.com</a:t>
            </a:r>
            <a:r>
              <a:rPr lang="en" sz="1200" dirty="0"/>
              <a:t>/</a:t>
            </a:r>
            <a:r>
              <a:rPr lang="en" sz="1200" dirty="0" err="1"/>
              <a:t>audreynay</a:t>
            </a:r>
            <a:r>
              <a:rPr lang="en" sz="1200" dirty="0"/>
              <a:t>/creating-success-growth-mindset/?</a:t>
            </a:r>
            <a:r>
              <a:rPr lang="en" sz="1200" dirty="0" err="1"/>
              <a:t>lp</a:t>
            </a:r>
            <a:r>
              <a:rPr lang="en" sz="1200" dirty="0"/>
              <a:t>=true</a:t>
            </a:r>
          </a:p>
          <a:p>
            <a:pPr lvl="0" indent="457200" rtl="0">
              <a:spcBef>
                <a:spcPts val="0"/>
              </a:spcBef>
              <a:buNone/>
            </a:pPr>
            <a:r>
              <a:rPr lang="en" sz="1200" dirty="0" err="1"/>
              <a:t>Dweck</a:t>
            </a:r>
            <a:r>
              <a:rPr lang="en" sz="1200" dirty="0"/>
              <a:t>, C. S. (2006). </a:t>
            </a:r>
            <a:r>
              <a:rPr lang="en" sz="1200" i="1" dirty="0"/>
              <a:t>Mindset: the new psychology of success</a:t>
            </a:r>
            <a:r>
              <a:rPr lang="en" sz="1200" dirty="0"/>
              <a:t>. New York: Random House. </a:t>
            </a:r>
          </a:p>
          <a:p>
            <a:pPr lvl="0" indent="457200" rtl="0">
              <a:spcBef>
                <a:spcPts val="0"/>
              </a:spcBef>
              <a:buNone/>
            </a:pPr>
            <a:r>
              <a:rPr lang="en" sz="1200" dirty="0"/>
              <a:t>Growth Mindset for Parents Course. (</a:t>
            </a:r>
            <a:r>
              <a:rPr lang="en" sz="1200" dirty="0" err="1"/>
              <a:t>n.d.</a:t>
            </a:r>
            <a:r>
              <a:rPr lang="en" sz="1200" dirty="0"/>
              <a:t>). Retrieved April 30,, 2017, from </a:t>
            </a:r>
            <a:r>
              <a:rPr lang="en" sz="1200" u="sng" dirty="0">
                <a:solidFill>
                  <a:schemeClr val="hlink"/>
                </a:solidFill>
                <a:hlinkClick r:id="rId3"/>
              </a:rPr>
              <a:t>https://www.mindsetkit.org/growth-mindset-parents</a:t>
            </a:r>
          </a:p>
          <a:p>
            <a:pPr lvl="0" indent="457200">
              <a:spcBef>
                <a:spcPts val="0"/>
              </a:spcBef>
              <a:buNone/>
            </a:pPr>
            <a:r>
              <a:rPr lang="en" sz="1200" dirty="0"/>
              <a:t>How Parents Can Instill a Growth Mindset at Home. (</a:t>
            </a:r>
            <a:r>
              <a:rPr lang="en" sz="1200" dirty="0" err="1"/>
              <a:t>n.d.</a:t>
            </a:r>
            <a:r>
              <a:rPr lang="en" sz="1200" dirty="0"/>
              <a:t>). Retrieved April 30,, 2017, from https://</a:t>
            </a:r>
            <a:r>
              <a:rPr lang="en" sz="1200" dirty="0" err="1"/>
              <a:t>www.mindsetworks.com</a:t>
            </a:r>
            <a:r>
              <a:rPr lang="en" sz="1200" dirty="0"/>
              <a:t>/parents/growth-mindset-parenting </a:t>
            </a:r>
          </a:p>
          <a:p>
            <a:pPr lvl="0" indent="457200">
              <a:spcBef>
                <a:spcPts val="0"/>
              </a:spcBef>
              <a:buNone/>
            </a:pPr>
            <a:r>
              <a:rPr lang="en" sz="1200" dirty="0"/>
              <a:t>S. (2014, January 30). Carol </a:t>
            </a:r>
            <a:r>
              <a:rPr lang="en" sz="1200" dirty="0" err="1"/>
              <a:t>Dweck</a:t>
            </a:r>
            <a:r>
              <a:rPr lang="en" sz="1200" dirty="0"/>
              <a:t> - A Study on Praise and Mindsets. Retrieved August 20, 2017, from </a:t>
            </a:r>
            <a:r>
              <a:rPr lang="en" sz="1200" u="sng" dirty="0">
                <a:hlinkClick r:id="rId4"/>
              </a:rPr>
              <a:t>https://www.youtube.com/watch?v=NWv1VdDeoRY</a:t>
            </a:r>
          </a:p>
          <a:p>
            <a:pPr lvl="0" indent="457200">
              <a:spcBef>
                <a:spcPts val="0"/>
              </a:spcBef>
              <a:buNone/>
            </a:pPr>
            <a:r>
              <a:rPr lang="en" sz="1200" dirty="0" err="1"/>
              <a:t>Yurchuk</a:t>
            </a:r>
            <a:r>
              <a:rPr lang="en" sz="1200" dirty="0"/>
              <a:t>, G. (2016, July 07). Greg </a:t>
            </a:r>
            <a:r>
              <a:rPr lang="en" sz="1200" dirty="0" err="1"/>
              <a:t>Yurchuk</a:t>
            </a:r>
            <a:r>
              <a:rPr lang="en" sz="1200" dirty="0"/>
              <a:t>. Retrieved April 30,, 2017, from https://</a:t>
            </a:r>
            <a:r>
              <a:rPr lang="en" sz="1200" dirty="0" err="1"/>
              <a:t>www.thinkthroughmath.com</a:t>
            </a:r>
            <a:r>
              <a:rPr lang="en" sz="1200" dirty="0"/>
              <a:t>/growth-mindset-quotes/ </a:t>
            </a:r>
          </a:p>
          <a:p>
            <a:pPr lvl="0">
              <a:spcBef>
                <a:spcPts val="0"/>
              </a:spcBef>
              <a:buNone/>
            </a:pPr>
            <a:endParaRPr sz="1200" dirty="0"/>
          </a:p>
          <a:p>
            <a:pPr lvl="0">
              <a:spcBef>
                <a:spcPts val="0"/>
              </a:spcBef>
              <a:buNone/>
            </a:pPr>
            <a:endParaRPr sz="1200" dirty="0"/>
          </a:p>
          <a:p>
            <a:pPr lvl="0" rtl="0">
              <a:spcBef>
                <a:spcPts val="0"/>
              </a:spcBef>
              <a:buNone/>
            </a:pPr>
            <a:endParaRPr sz="1200" dirty="0"/>
          </a:p>
          <a:p>
            <a:pPr lvl="0" indent="457200" rtl="0">
              <a:lnSpc>
                <a:spcPct val="108000"/>
              </a:lnSpc>
              <a:spcBef>
                <a:spcPts val="1000"/>
              </a:spcBef>
              <a:spcAft>
                <a:spcPts val="0"/>
              </a:spcAft>
              <a:buNone/>
            </a:pPr>
            <a:r>
              <a:rPr lang="en" sz="1200" dirty="0">
                <a:solidFill>
                  <a:srgbClr val="3F3F3F"/>
                </a:solidFill>
                <a:latin typeface="Trebuchet MS"/>
                <a:ea typeface="Trebuchet MS"/>
                <a:cs typeface="Trebuchet MS"/>
                <a:sym typeface="Trebuchet MS"/>
              </a:rPr>
              <a:t>A. (2007, December 11). Famous Failures. Retrieved February 01, 2017, from https://</a:t>
            </a:r>
            <a:r>
              <a:rPr lang="en" sz="1200" dirty="0" err="1">
                <a:solidFill>
                  <a:srgbClr val="3F3F3F"/>
                </a:solidFill>
                <a:latin typeface="Trebuchet MS"/>
                <a:ea typeface="Trebuchet MS"/>
                <a:cs typeface="Trebuchet MS"/>
                <a:sym typeface="Trebuchet MS"/>
              </a:rPr>
              <a:t>www.youtube.com</a:t>
            </a:r>
            <a:r>
              <a:rPr lang="en" sz="1200" dirty="0">
                <a:solidFill>
                  <a:srgbClr val="3F3F3F"/>
                </a:solidFill>
                <a:latin typeface="Trebuchet MS"/>
                <a:ea typeface="Trebuchet MS"/>
                <a:cs typeface="Trebuchet MS"/>
                <a:sym typeface="Trebuchet MS"/>
              </a:rPr>
              <a:t>/</a:t>
            </a:r>
            <a:r>
              <a:rPr lang="en" sz="1200" dirty="0" err="1">
                <a:solidFill>
                  <a:srgbClr val="3F3F3F"/>
                </a:solidFill>
                <a:latin typeface="Trebuchet MS"/>
                <a:ea typeface="Trebuchet MS"/>
                <a:cs typeface="Trebuchet MS"/>
                <a:sym typeface="Trebuchet MS"/>
              </a:rPr>
              <a:t>watch?v</a:t>
            </a:r>
            <a:r>
              <a:rPr lang="en" sz="1200" dirty="0">
                <a:solidFill>
                  <a:srgbClr val="3F3F3F"/>
                </a:solidFill>
                <a:latin typeface="Trebuchet MS"/>
                <a:ea typeface="Trebuchet MS"/>
                <a:cs typeface="Trebuchet MS"/>
                <a:sym typeface="Trebuchet MS"/>
              </a:rPr>
              <a:t>=Y6hz_s2XIAU&amp;index=1&amp;list=PLr6goqMhw8VrDbDjSC4yP7c-pm18ZCtWs</a:t>
            </a:r>
          </a:p>
          <a:p>
            <a:pPr lvl="0">
              <a:spcBef>
                <a:spcPts val="0"/>
              </a:spcBef>
              <a:buNone/>
            </a:pPr>
            <a:endParaRPr dirty="0"/>
          </a:p>
          <a:p>
            <a:pPr lvl="0">
              <a:spcBef>
                <a:spcPts val="0"/>
              </a:spcBef>
              <a:buNone/>
            </a:pPr>
            <a:endParaRPr dirty="0"/>
          </a:p>
          <a:p>
            <a:pPr lvl="0">
              <a:spcBef>
                <a:spcPts val="0"/>
              </a:spcBef>
              <a:buNone/>
            </a:pPr>
            <a:endParaRP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311700" y="179150"/>
            <a:ext cx="8520600" cy="382800"/>
          </a:xfrm>
          <a:prstGeom prst="rect">
            <a:avLst/>
          </a:prstGeom>
        </p:spPr>
        <p:txBody>
          <a:bodyPr lIns="91425" tIns="91425" rIns="91425" bIns="91425" anchor="t" anchorCtr="0">
            <a:noAutofit/>
          </a:bodyPr>
          <a:lstStyle/>
          <a:p>
            <a:pPr lvl="0">
              <a:spcBef>
                <a:spcPts val="0"/>
              </a:spcBef>
              <a:buNone/>
            </a:pPr>
            <a:endParaRPr/>
          </a:p>
        </p:txBody>
      </p:sp>
      <p:sp>
        <p:nvSpPr>
          <p:cNvPr id="161" name="Shape 161"/>
          <p:cNvSpPr txBox="1">
            <a:spLocks noGrp="1"/>
          </p:cNvSpPr>
          <p:nvPr>
            <p:ph type="body" idx="1"/>
          </p:nvPr>
        </p:nvSpPr>
        <p:spPr>
          <a:xfrm>
            <a:off x="311700" y="819875"/>
            <a:ext cx="8520600" cy="3749100"/>
          </a:xfrm>
          <a:prstGeom prst="rect">
            <a:avLst/>
          </a:prstGeom>
        </p:spPr>
        <p:txBody>
          <a:bodyPr lIns="91425" tIns="91425" rIns="91425" bIns="91425" anchor="t" anchorCtr="0">
            <a:noAutofit/>
          </a:bodyPr>
          <a:lstStyle/>
          <a:p>
            <a:pPr lvl="0" algn="ctr">
              <a:spcBef>
                <a:spcPts val="0"/>
              </a:spcBef>
              <a:buNone/>
            </a:pPr>
            <a:r>
              <a:rPr lang="en" sz="3200" dirty="0">
                <a:solidFill>
                  <a:srgbClr val="262626"/>
                </a:solidFill>
              </a:rPr>
              <a:t>Thanks for your COMMIT-MINT </a:t>
            </a:r>
            <a:br>
              <a:rPr lang="en" sz="3200" dirty="0">
                <a:solidFill>
                  <a:srgbClr val="262626"/>
                </a:solidFill>
              </a:rPr>
            </a:br>
            <a:r>
              <a:rPr lang="en" sz="3200" dirty="0">
                <a:solidFill>
                  <a:srgbClr val="262626"/>
                </a:solidFill>
              </a:rPr>
              <a:t>to Growth Mindset! </a:t>
            </a:r>
          </a:p>
          <a:p>
            <a:pPr lvl="0">
              <a:spcBef>
                <a:spcPts val="0"/>
              </a:spcBef>
              <a:buNone/>
            </a:pPr>
            <a:endParaRPr sz="3200" dirty="0">
              <a:solidFill>
                <a:srgbClr val="262626"/>
              </a:solidFill>
              <a:latin typeface="Arial"/>
              <a:ea typeface="Arial"/>
              <a:cs typeface="Arial"/>
              <a:sym typeface="Arial"/>
            </a:endParaRPr>
          </a:p>
          <a:p>
            <a:pPr lvl="0">
              <a:spcBef>
                <a:spcPts val="0"/>
              </a:spcBef>
              <a:buNone/>
            </a:pPr>
            <a:endParaRPr dirty="0"/>
          </a:p>
        </p:txBody>
      </p:sp>
      <p:pic>
        <p:nvPicPr>
          <p:cNvPr id="162" name="Shape 162"/>
          <p:cNvPicPr preferRelativeResize="0"/>
          <p:nvPr/>
        </p:nvPicPr>
        <p:blipFill>
          <a:blip r:embed="rId3">
            <a:alphaModFix/>
          </a:blip>
          <a:stretch>
            <a:fillRect/>
          </a:stretch>
        </p:blipFill>
        <p:spPr>
          <a:xfrm>
            <a:off x="2781175" y="2048987"/>
            <a:ext cx="3581649" cy="2263875"/>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311700" y="285999"/>
            <a:ext cx="8520600" cy="707400"/>
          </a:xfrm>
          <a:prstGeom prst="rect">
            <a:avLst/>
          </a:prstGeom>
        </p:spPr>
        <p:txBody>
          <a:bodyPr lIns="91425" tIns="91425" rIns="91425" bIns="91425" anchor="t" anchorCtr="0">
            <a:noAutofit/>
          </a:bodyPr>
          <a:lstStyle/>
          <a:p>
            <a:pPr lvl="0">
              <a:spcBef>
                <a:spcPts val="0"/>
              </a:spcBef>
              <a:buNone/>
            </a:pPr>
            <a:r>
              <a:rPr lang="en" dirty="0"/>
              <a:t>Tonight’s Outcomes</a:t>
            </a:r>
          </a:p>
        </p:txBody>
      </p:sp>
      <p:sp>
        <p:nvSpPr>
          <p:cNvPr id="74" name="Shape 74"/>
          <p:cNvSpPr txBox="1">
            <a:spLocks noGrp="1"/>
          </p:cNvSpPr>
          <p:nvPr>
            <p:ph type="body" idx="1"/>
          </p:nvPr>
        </p:nvSpPr>
        <p:spPr>
          <a:xfrm>
            <a:off x="311700" y="1097359"/>
            <a:ext cx="8520600" cy="3302700"/>
          </a:xfrm>
          <a:prstGeom prst="rect">
            <a:avLst/>
          </a:prstGeom>
        </p:spPr>
        <p:txBody>
          <a:bodyPr lIns="91425" tIns="91425" rIns="91425" bIns="91425" anchor="t" anchorCtr="0">
            <a:noAutofit/>
          </a:bodyPr>
          <a:lstStyle/>
          <a:p>
            <a:pPr marL="457200" lvl="0" indent="-228600" rtl="0">
              <a:spcBef>
                <a:spcPts val="0"/>
              </a:spcBef>
              <a:buChar char="●"/>
            </a:pPr>
            <a:r>
              <a:rPr lang="en-US" dirty="0" smtClean="0"/>
              <a:t>Recap of Session I</a:t>
            </a:r>
            <a:r>
              <a:rPr lang="en" dirty="0" smtClean="0"/>
              <a:t/>
            </a:r>
            <a:br>
              <a:rPr lang="en" dirty="0" smtClean="0"/>
            </a:br>
            <a:endParaRPr lang="en" sz="1000" dirty="0"/>
          </a:p>
          <a:p>
            <a:pPr marL="457200" lvl="0" indent="-228600" rtl="0">
              <a:spcBef>
                <a:spcPts val="0"/>
              </a:spcBef>
              <a:buChar char="●"/>
            </a:pPr>
            <a:r>
              <a:rPr lang="en" dirty="0"/>
              <a:t>Watch video clip on “Praising Effort vs Praising Intelligence” Study</a:t>
            </a:r>
            <a:br>
              <a:rPr lang="en" dirty="0"/>
            </a:br>
            <a:endParaRPr lang="en" sz="1000" dirty="0"/>
          </a:p>
          <a:p>
            <a:pPr marL="457200" lvl="0" indent="-228600" rtl="0">
              <a:spcBef>
                <a:spcPts val="0"/>
              </a:spcBef>
              <a:buChar char="●"/>
            </a:pPr>
            <a:r>
              <a:rPr lang="en" dirty="0"/>
              <a:t>Reflect and discuss our mindset towards failure </a:t>
            </a:r>
            <a:br>
              <a:rPr lang="en" dirty="0"/>
            </a:br>
            <a:endParaRPr lang="en" sz="1000" dirty="0"/>
          </a:p>
          <a:p>
            <a:pPr marL="457200" lvl="0" indent="-228600" rtl="0">
              <a:spcBef>
                <a:spcPts val="0"/>
              </a:spcBef>
              <a:buChar char="●"/>
            </a:pPr>
            <a:r>
              <a:rPr lang="en" dirty="0"/>
              <a:t>Promote steps toward action</a:t>
            </a:r>
            <a:br>
              <a:rPr lang="en" dirty="0"/>
            </a:br>
            <a:endParaRPr lang="en" sz="1000" dirty="0"/>
          </a:p>
          <a:p>
            <a:pPr marL="457200" lvl="0" indent="-228600" rtl="0">
              <a:spcBef>
                <a:spcPts val="0"/>
              </a:spcBef>
              <a:buChar char="●"/>
            </a:pPr>
            <a:r>
              <a:rPr lang="en" dirty="0"/>
              <a:t>Q &amp; A</a:t>
            </a:r>
          </a:p>
          <a:p>
            <a:pPr lvl="0">
              <a:spcBef>
                <a:spcPts val="0"/>
              </a:spcBef>
              <a:buNone/>
            </a:pPr>
            <a:endParaRP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402235" y="345437"/>
            <a:ext cx="8520600" cy="707400"/>
          </a:xfrm>
          <a:prstGeom prst="rect">
            <a:avLst/>
          </a:prstGeom>
        </p:spPr>
        <p:txBody>
          <a:bodyPr lIns="91425" tIns="91425" rIns="91425" bIns="91425" anchor="t" anchorCtr="0">
            <a:noAutofit/>
          </a:bodyPr>
          <a:lstStyle/>
          <a:p>
            <a:pPr lvl="0">
              <a:spcBef>
                <a:spcPts val="0"/>
              </a:spcBef>
              <a:buNone/>
            </a:pPr>
            <a:r>
              <a:rPr lang="en"/>
              <a:t>Recap of Session 1</a:t>
            </a:r>
          </a:p>
        </p:txBody>
      </p:sp>
      <p:sp>
        <p:nvSpPr>
          <p:cNvPr id="80" name="Shape 80"/>
          <p:cNvSpPr txBox="1">
            <a:spLocks noGrp="1"/>
          </p:cNvSpPr>
          <p:nvPr>
            <p:ph type="body" idx="1"/>
          </p:nvPr>
        </p:nvSpPr>
        <p:spPr>
          <a:xfrm>
            <a:off x="623400" y="1198765"/>
            <a:ext cx="8520600" cy="3302700"/>
          </a:xfrm>
          <a:prstGeom prst="rect">
            <a:avLst/>
          </a:prstGeom>
        </p:spPr>
        <p:txBody>
          <a:bodyPr lIns="91425" tIns="91425" rIns="91425" bIns="91425" anchor="t" anchorCtr="0">
            <a:noAutofit/>
          </a:bodyPr>
          <a:lstStyle/>
          <a:p>
            <a:pPr marL="514350" lvl="0" indent="-285750">
              <a:spcBef>
                <a:spcPts val="0"/>
              </a:spcBef>
              <a:buFont typeface="Arial" charset="0"/>
              <a:buChar char="•"/>
            </a:pPr>
            <a:r>
              <a:rPr lang="en" dirty="0"/>
              <a:t>What is Growth Mindset? </a:t>
            </a:r>
          </a:p>
          <a:p>
            <a:pPr marL="514350" lvl="0" indent="-285750">
              <a:spcBef>
                <a:spcPts val="0"/>
              </a:spcBef>
              <a:buFont typeface="Arial" charset="0"/>
              <a:buChar char="•"/>
            </a:pPr>
            <a:r>
              <a:rPr lang="en" dirty="0"/>
              <a:t>Power of </a:t>
            </a:r>
            <a:r>
              <a:rPr lang="en" dirty="0" smtClean="0"/>
              <a:t>Yet</a:t>
            </a:r>
            <a:endParaRPr lang="en" dirty="0"/>
          </a:p>
          <a:p>
            <a:pPr marL="514350" lvl="0" indent="-285750">
              <a:spcBef>
                <a:spcPts val="0"/>
              </a:spcBef>
              <a:buFont typeface="Arial" charset="0"/>
              <a:buChar char="•"/>
            </a:pPr>
            <a:r>
              <a:rPr lang="en-US" dirty="0" smtClean="0"/>
              <a:t>Remember our </a:t>
            </a:r>
            <a:r>
              <a:rPr lang="en-US" dirty="0"/>
              <a:t>s</a:t>
            </a:r>
            <a:r>
              <a:rPr lang="en" dirty="0" err="1" smtClean="0"/>
              <a:t>cenarios</a:t>
            </a:r>
            <a:r>
              <a:rPr lang="en" dirty="0" smtClean="0"/>
              <a:t> </a:t>
            </a:r>
            <a:r>
              <a:rPr lang="en" dirty="0"/>
              <a:t>to practice Growth Mindset phrases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6" name="Text Placeholder 5"/>
          <p:cNvSpPr>
            <a:spLocks noGrp="1"/>
          </p:cNvSpPr>
          <p:nvPr>
            <p:ph type="body" idx="1"/>
          </p:nvPr>
        </p:nvSpPr>
        <p:spPr>
          <a:xfrm>
            <a:off x="1267481" y="808273"/>
            <a:ext cx="6962115" cy="4065006"/>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85" name="Shape 85"/>
          <p:cNvSpPr txBox="1">
            <a:spLocks noGrp="1"/>
          </p:cNvSpPr>
          <p:nvPr>
            <p:ph type="title"/>
          </p:nvPr>
        </p:nvSpPr>
        <p:spPr>
          <a:xfrm>
            <a:off x="320753" y="100873"/>
            <a:ext cx="8520600" cy="707400"/>
          </a:xfrm>
          <a:prstGeom prst="rect">
            <a:avLst/>
          </a:prstGeom>
        </p:spPr>
        <p:txBody>
          <a:bodyPr lIns="91425" tIns="91425" rIns="91425" bIns="91425" anchor="t" anchorCtr="0">
            <a:noAutofit/>
          </a:bodyPr>
          <a:lstStyle/>
          <a:p>
            <a:pPr lvl="0">
              <a:spcBef>
                <a:spcPts val="0"/>
              </a:spcBef>
              <a:buNone/>
            </a:pPr>
            <a:r>
              <a:rPr lang="en-US" smtClean="0"/>
              <a:t>Praise</a:t>
            </a:r>
            <a:endParaRPr/>
          </a:p>
        </p:txBody>
      </p:sp>
      <p:pic>
        <p:nvPicPr>
          <p:cNvPr id="5" name="Carol Dweck - A Study on Praise and Mindsets-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29380" y="973749"/>
            <a:ext cx="6638319" cy="373405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483716" y="372597"/>
            <a:ext cx="8520600" cy="707400"/>
          </a:xfrm>
          <a:prstGeom prst="rect">
            <a:avLst/>
          </a:prstGeom>
        </p:spPr>
        <p:txBody>
          <a:bodyPr lIns="91425" tIns="91425" rIns="91425" bIns="91425" anchor="t" anchorCtr="0">
            <a:noAutofit/>
          </a:bodyPr>
          <a:lstStyle/>
          <a:p>
            <a:pPr lvl="0">
              <a:spcBef>
                <a:spcPts val="0"/>
              </a:spcBef>
              <a:buNone/>
            </a:pPr>
            <a:r>
              <a:rPr lang="en"/>
              <a:t>Elbow Partner</a:t>
            </a:r>
          </a:p>
        </p:txBody>
      </p:sp>
      <p:sp>
        <p:nvSpPr>
          <p:cNvPr id="93" name="Shape 93"/>
          <p:cNvSpPr txBox="1">
            <a:spLocks noGrp="1"/>
          </p:cNvSpPr>
          <p:nvPr>
            <p:ph type="body" idx="1"/>
          </p:nvPr>
        </p:nvSpPr>
        <p:spPr>
          <a:xfrm>
            <a:off x="311700" y="1193898"/>
            <a:ext cx="8520600" cy="3302700"/>
          </a:xfrm>
          <a:prstGeom prst="rect">
            <a:avLst/>
          </a:prstGeom>
        </p:spPr>
        <p:txBody>
          <a:bodyPr lIns="91425" tIns="91425" rIns="91425" bIns="91425" anchor="t" anchorCtr="0">
            <a:noAutofit/>
          </a:bodyPr>
          <a:lstStyle/>
          <a:p>
            <a:pPr marL="457200" lvl="0" indent="-228600" rtl="0">
              <a:spcBef>
                <a:spcPts val="0"/>
              </a:spcBef>
            </a:pPr>
            <a:r>
              <a:rPr lang="en" dirty="0"/>
              <a:t>Share your thoughts with a neighbor: </a:t>
            </a:r>
            <a:br>
              <a:rPr lang="en" dirty="0"/>
            </a:br>
            <a:r>
              <a:rPr lang="en" dirty="0" smtClean="0"/>
              <a:t>What </a:t>
            </a:r>
            <a:r>
              <a:rPr lang="en" dirty="0"/>
              <a:t>is something that stood out to you? </a:t>
            </a:r>
          </a:p>
          <a:p>
            <a:pPr lvl="0" rtl="0">
              <a:spcBef>
                <a:spcPts val="0"/>
              </a:spcBef>
              <a:buNone/>
            </a:pPr>
            <a:r>
              <a:rPr lang="en" dirty="0"/>
              <a:t>	</a:t>
            </a:r>
          </a:p>
          <a:p>
            <a:pPr lvl="0" rtl="0">
              <a:spcBef>
                <a:spcPts val="0"/>
              </a:spcBef>
              <a:buNone/>
            </a:pPr>
            <a:endParaRP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311700" y="445025"/>
            <a:ext cx="8520600" cy="707400"/>
          </a:xfrm>
          <a:prstGeom prst="rect">
            <a:avLst/>
          </a:prstGeom>
        </p:spPr>
        <p:txBody>
          <a:bodyPr lIns="91425" tIns="91425" rIns="91425" bIns="91425" anchor="t" anchorCtr="0">
            <a:noAutofit/>
          </a:bodyPr>
          <a:lstStyle/>
          <a:p>
            <a:pPr lvl="0">
              <a:spcBef>
                <a:spcPts val="0"/>
              </a:spcBef>
              <a:buNone/>
            </a:pPr>
            <a:r>
              <a:rPr lang="en"/>
              <a:t>What is our Mindset on Failure? </a:t>
            </a:r>
          </a:p>
        </p:txBody>
      </p:sp>
      <p:sp>
        <p:nvSpPr>
          <p:cNvPr id="99" name="Shape 99"/>
          <p:cNvSpPr txBox="1">
            <a:spLocks noGrp="1"/>
          </p:cNvSpPr>
          <p:nvPr>
            <p:ph type="body" idx="1"/>
          </p:nvPr>
        </p:nvSpPr>
        <p:spPr>
          <a:xfrm>
            <a:off x="311700" y="1266325"/>
            <a:ext cx="8520600" cy="3302700"/>
          </a:xfrm>
          <a:prstGeom prst="rect">
            <a:avLst/>
          </a:prstGeom>
        </p:spPr>
        <p:txBody>
          <a:bodyPr lIns="91425" tIns="91425" rIns="91425" bIns="91425" anchor="t" anchorCtr="0">
            <a:noAutofit/>
          </a:bodyPr>
          <a:lstStyle/>
          <a:p>
            <a:pPr lvl="0">
              <a:spcBef>
                <a:spcPts val="0"/>
              </a:spcBef>
              <a:buNone/>
            </a:pPr>
            <a:r>
              <a:rPr lang="en" dirty="0"/>
              <a:t>Let’s try this:</a:t>
            </a:r>
          </a:p>
          <a:p>
            <a:pPr lvl="0">
              <a:spcBef>
                <a:spcPts val="0"/>
              </a:spcBef>
              <a:buNone/>
            </a:pPr>
            <a:r>
              <a:rPr lang="en" u="sng" dirty="0">
                <a:solidFill>
                  <a:schemeClr val="hlink"/>
                </a:solidFill>
                <a:hlinkClick r:id="rId3"/>
              </a:rPr>
              <a:t>https://www.mindsetkit.org/growth-mindset-parents/how-parents-can-instill-growth-mindset/activity-reflect-on-your-failure-mindset</a:t>
            </a:r>
          </a:p>
          <a:p>
            <a:pPr lvl="0">
              <a:spcBef>
                <a:spcPts val="0"/>
              </a:spcBef>
              <a:buNone/>
            </a:pPr>
            <a:endParaRP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311700" y="237425"/>
            <a:ext cx="8520600" cy="707400"/>
          </a:xfrm>
          <a:prstGeom prst="rect">
            <a:avLst/>
          </a:prstGeom>
        </p:spPr>
        <p:txBody>
          <a:bodyPr lIns="91425" tIns="91425" rIns="91425" bIns="91425" anchor="t" anchorCtr="0">
            <a:noAutofit/>
          </a:bodyPr>
          <a:lstStyle/>
          <a:p>
            <a:pPr lvl="0">
              <a:spcBef>
                <a:spcPts val="0"/>
              </a:spcBef>
              <a:buNone/>
            </a:pPr>
            <a:r>
              <a:rPr lang="en"/>
              <a:t>Why Should We Talk about Failure? </a:t>
            </a:r>
          </a:p>
        </p:txBody>
      </p:sp>
      <p:sp>
        <p:nvSpPr>
          <p:cNvPr id="105" name="Shape 105"/>
          <p:cNvSpPr txBox="1">
            <a:spLocks noGrp="1"/>
          </p:cNvSpPr>
          <p:nvPr>
            <p:ph type="body" idx="1"/>
          </p:nvPr>
        </p:nvSpPr>
        <p:spPr>
          <a:xfrm>
            <a:off x="311700" y="944825"/>
            <a:ext cx="8520600" cy="3474000"/>
          </a:xfrm>
          <a:prstGeom prst="rect">
            <a:avLst/>
          </a:prstGeom>
        </p:spPr>
        <p:txBody>
          <a:bodyPr lIns="91425" tIns="91425" rIns="91425" bIns="91425" anchor="t" anchorCtr="0">
            <a:noAutofit/>
          </a:bodyPr>
          <a:lstStyle/>
          <a:p>
            <a:pPr lvl="0">
              <a:spcBef>
                <a:spcPts val="0"/>
              </a:spcBef>
              <a:buNone/>
            </a:pPr>
            <a:r>
              <a:rPr lang="en">
                <a:solidFill>
                  <a:srgbClr val="000000"/>
                </a:solidFill>
              </a:rPr>
              <a:t>Modeling a growth mindset means being willing to try hard even if you fail,  </a:t>
            </a:r>
            <a:br>
              <a:rPr lang="en">
                <a:solidFill>
                  <a:srgbClr val="000000"/>
                </a:solidFill>
              </a:rPr>
            </a:br>
            <a:r>
              <a:rPr lang="en" i="1">
                <a:solidFill>
                  <a:srgbClr val="000000"/>
                </a:solidFill>
              </a:rPr>
              <a:t>because that's how growth happens.</a:t>
            </a:r>
            <a:r>
              <a:rPr lang="en">
                <a:solidFill>
                  <a:srgbClr val="000000"/>
                </a:solidFill>
              </a:rPr>
              <a:t> </a:t>
            </a:r>
          </a:p>
          <a:p>
            <a:pPr lvl="0">
              <a:spcBef>
                <a:spcPts val="0"/>
              </a:spcBef>
              <a:buNone/>
            </a:pPr>
            <a:r>
              <a:rPr lang="en" b="1" dirty="0">
                <a:solidFill>
                  <a:srgbClr val="000000"/>
                </a:solidFill>
              </a:rPr>
              <a:t>Children start to think of mistakes as a natural part of the learning process.  </a:t>
            </a:r>
            <a:r>
              <a:rPr lang="en" dirty="0">
                <a:solidFill>
                  <a:srgbClr val="000000"/>
                </a:solidFill>
              </a:rPr>
              <a:t>This leads to a few important changes in learning behavior:</a:t>
            </a:r>
          </a:p>
          <a:p>
            <a:pPr marL="457200" lvl="0" indent="-342900" rtl="0">
              <a:spcBef>
                <a:spcPts val="0"/>
              </a:spcBef>
              <a:spcAft>
                <a:spcPts val="0"/>
              </a:spcAft>
              <a:buClr>
                <a:srgbClr val="000000"/>
              </a:buClr>
              <a:buSzPct val="100000"/>
              <a:buFont typeface="Arial"/>
              <a:buAutoNum type="arabicPeriod"/>
            </a:pPr>
            <a:r>
              <a:rPr lang="en" dirty="0">
                <a:solidFill>
                  <a:srgbClr val="000000"/>
                </a:solidFill>
              </a:rPr>
              <a:t>Children </a:t>
            </a:r>
            <a:r>
              <a:rPr lang="en" b="1" dirty="0">
                <a:solidFill>
                  <a:srgbClr val="000000"/>
                </a:solidFill>
              </a:rPr>
              <a:t>stop avoiding challenging work</a:t>
            </a:r>
            <a:r>
              <a:rPr lang="en" dirty="0">
                <a:solidFill>
                  <a:srgbClr val="000000"/>
                </a:solidFill>
              </a:rPr>
              <a:t> just because it could mean making more mistakes.</a:t>
            </a:r>
          </a:p>
          <a:p>
            <a:pPr lvl="0" rtl="0">
              <a:spcBef>
                <a:spcPts val="0"/>
              </a:spcBef>
              <a:spcAft>
                <a:spcPts val="0"/>
              </a:spcAft>
              <a:buNone/>
            </a:pPr>
            <a:endParaRPr dirty="0">
              <a:solidFill>
                <a:srgbClr val="000000"/>
              </a:solidFill>
            </a:endParaRPr>
          </a:p>
          <a:p>
            <a:pPr marL="457200" lvl="0" indent="-342900" rtl="0">
              <a:spcBef>
                <a:spcPts val="0"/>
              </a:spcBef>
              <a:spcAft>
                <a:spcPts val="0"/>
              </a:spcAft>
              <a:buClr>
                <a:srgbClr val="000000"/>
              </a:buClr>
              <a:buSzPct val="100000"/>
              <a:buFont typeface="Open Sans"/>
              <a:buAutoNum type="arabicPeriod"/>
            </a:pPr>
            <a:r>
              <a:rPr lang="en" dirty="0">
                <a:solidFill>
                  <a:srgbClr val="000000"/>
                </a:solidFill>
              </a:rPr>
              <a:t>Children become </a:t>
            </a:r>
            <a:r>
              <a:rPr lang="en" b="1" dirty="0">
                <a:solidFill>
                  <a:srgbClr val="000000"/>
                </a:solidFill>
              </a:rPr>
              <a:t>less likely </a:t>
            </a:r>
            <a:r>
              <a:rPr lang="en" dirty="0">
                <a:solidFill>
                  <a:srgbClr val="000000"/>
                </a:solidFill>
              </a:rPr>
              <a:t>to try to "sweep mistakes under the rug" because they stop thinking of them as something to be ashamed of.</a:t>
            </a:r>
          </a:p>
          <a:p>
            <a:pPr lvl="0">
              <a:spcBef>
                <a:spcPts val="0"/>
              </a:spcBef>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xEl>
                                              <p:pRg st="0" end="0"/>
                                            </p:txEl>
                                          </p:spTgt>
                                        </p:tgtEl>
                                        <p:attrNameLst>
                                          <p:attrName>style.visibility</p:attrName>
                                        </p:attrNameLst>
                                      </p:cBhvr>
                                      <p:to>
                                        <p:strVal val="visible"/>
                                      </p:to>
                                    </p:set>
                                    <p:animEffect transition="in" filter="fade">
                                      <p:cBhvr>
                                        <p:cTn id="7" dur="1000"/>
                                        <p:tgtEl>
                                          <p:spTgt spid="1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
                                            <p:txEl>
                                              <p:pRg st="1" end="1"/>
                                            </p:txEl>
                                          </p:spTgt>
                                        </p:tgtEl>
                                        <p:attrNameLst>
                                          <p:attrName>style.visibility</p:attrName>
                                        </p:attrNameLst>
                                      </p:cBhvr>
                                      <p:to>
                                        <p:strVal val="visible"/>
                                      </p:to>
                                    </p:set>
                                    <p:animEffect transition="in" filter="fade">
                                      <p:cBhvr>
                                        <p:cTn id="12" dur="1000"/>
                                        <p:tgtEl>
                                          <p:spTgt spid="10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xEl>
                                              <p:pRg st="2" end="2"/>
                                            </p:txEl>
                                          </p:spTgt>
                                        </p:tgtEl>
                                        <p:attrNameLst>
                                          <p:attrName>style.visibility</p:attrName>
                                        </p:attrNameLst>
                                      </p:cBhvr>
                                      <p:to>
                                        <p:strVal val="visible"/>
                                      </p:to>
                                    </p:set>
                                    <p:animEffect transition="in" filter="fade">
                                      <p:cBhvr>
                                        <p:cTn id="17" dur="1000"/>
                                        <p:tgtEl>
                                          <p:spTgt spid="10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5">
                                            <p:txEl>
                                              <p:pRg st="3" end="3"/>
                                            </p:txEl>
                                          </p:spTgt>
                                        </p:tgtEl>
                                        <p:attrNameLst>
                                          <p:attrName>style.visibility</p:attrName>
                                        </p:attrNameLst>
                                      </p:cBhvr>
                                      <p:to>
                                        <p:strVal val="visible"/>
                                      </p:to>
                                    </p:set>
                                    <p:animEffect transition="in" filter="fade">
                                      <p:cBhvr>
                                        <p:cTn id="22" dur="1000"/>
                                        <p:tgtEl>
                                          <p:spTgt spid="10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5">
                                            <p:txEl>
                                              <p:pRg st="4" end="4"/>
                                            </p:txEl>
                                          </p:spTgt>
                                        </p:tgtEl>
                                        <p:attrNameLst>
                                          <p:attrName>style.visibility</p:attrName>
                                        </p:attrNameLst>
                                      </p:cBhvr>
                                      <p:to>
                                        <p:strVal val="visible"/>
                                      </p:to>
                                    </p:set>
                                    <p:animEffect transition="in" filter="fade">
                                      <p:cBhvr>
                                        <p:cTn id="27" dur="1000"/>
                                        <p:tgtEl>
                                          <p:spTgt spid="10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5">
                                            <p:txEl>
                                              <p:pRg st="5" end="5"/>
                                            </p:txEl>
                                          </p:spTgt>
                                        </p:tgtEl>
                                        <p:attrNameLst>
                                          <p:attrName>style.visibility</p:attrName>
                                        </p:attrNameLst>
                                      </p:cBhvr>
                                      <p:to>
                                        <p:strVal val="visible"/>
                                      </p:to>
                                    </p:set>
                                    <p:animEffect transition="in" filter="fade">
                                      <p:cBhvr>
                                        <p:cTn id="32" dur="1000"/>
                                        <p:tgtEl>
                                          <p:spTgt spid="10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311700" y="445025"/>
            <a:ext cx="8520600" cy="707400"/>
          </a:xfrm>
          <a:prstGeom prst="rect">
            <a:avLst/>
          </a:prstGeom>
        </p:spPr>
        <p:txBody>
          <a:bodyPr lIns="91425" tIns="91425" rIns="91425" bIns="91425" anchor="t" anchorCtr="0">
            <a:noAutofit/>
          </a:bodyPr>
          <a:lstStyle/>
          <a:p>
            <a:pPr lvl="0">
              <a:spcBef>
                <a:spcPts val="0"/>
              </a:spcBef>
              <a:buNone/>
            </a:pPr>
            <a:r>
              <a:rPr lang="en"/>
              <a:t>Action Ideas</a:t>
            </a:r>
          </a:p>
        </p:txBody>
      </p:sp>
      <p:sp>
        <p:nvSpPr>
          <p:cNvPr id="111" name="Shape 111"/>
          <p:cNvSpPr txBox="1">
            <a:spLocks noGrp="1"/>
          </p:cNvSpPr>
          <p:nvPr>
            <p:ph type="body" idx="1"/>
          </p:nvPr>
        </p:nvSpPr>
        <p:spPr>
          <a:xfrm>
            <a:off x="311700" y="1266325"/>
            <a:ext cx="8520600" cy="3302700"/>
          </a:xfrm>
          <a:prstGeom prst="rect">
            <a:avLst/>
          </a:prstGeom>
        </p:spPr>
        <p:txBody>
          <a:bodyPr lIns="91425" tIns="91425" rIns="91425" bIns="91425" anchor="t" anchorCtr="0">
            <a:noAutofit/>
          </a:bodyPr>
          <a:lstStyle/>
          <a:p>
            <a:pPr marL="457200" lvl="0" indent="-298450" rtl="0">
              <a:spcBef>
                <a:spcPts val="0"/>
              </a:spcBef>
              <a:spcAft>
                <a:spcPts val="0"/>
              </a:spcAft>
              <a:buClr>
                <a:srgbClr val="000000"/>
              </a:buClr>
              <a:buSzPct val="61111"/>
              <a:buFont typeface="Arial"/>
              <a:buChar char="●"/>
            </a:pPr>
            <a:r>
              <a:rPr lang="en"/>
              <a:t>At the dinner table, </a:t>
            </a:r>
            <a:r>
              <a:rPr lang="en" b="1"/>
              <a:t>talk about a time </a:t>
            </a:r>
            <a:r>
              <a:rPr lang="en"/>
              <a:t>that you struggled with something and how you overcame it. Then ask your kids if there's anything they struggled with, how they overcome it, and what they learned from the experience.</a:t>
            </a:r>
          </a:p>
          <a:p>
            <a:pPr lvl="0" rtl="0">
              <a:spcBef>
                <a:spcPts val="0"/>
              </a:spcBef>
              <a:spcAft>
                <a:spcPts val="0"/>
              </a:spcAft>
              <a:buNone/>
            </a:pPr>
            <a:endParaRPr/>
          </a:p>
          <a:p>
            <a:pPr marL="457200" lvl="0" indent="-298450" rtl="0">
              <a:spcBef>
                <a:spcPts val="0"/>
              </a:spcBef>
              <a:spcAft>
                <a:spcPts val="0"/>
              </a:spcAft>
              <a:buClr>
                <a:srgbClr val="000000"/>
              </a:buClr>
              <a:buSzPct val="61111"/>
              <a:buFont typeface="Arial"/>
              <a:buChar char="●"/>
            </a:pPr>
            <a:r>
              <a:rPr lang="en"/>
              <a:t>Get excited when your child makes a mistake and </a:t>
            </a:r>
            <a:r>
              <a:rPr lang="en" b="1"/>
              <a:t>help her think through what could be learned from it. </a:t>
            </a:r>
          </a:p>
          <a:p>
            <a:pPr lvl="0"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
                                            <p:txEl>
                                              <p:pRg st="0" end="0"/>
                                            </p:txEl>
                                          </p:spTgt>
                                        </p:tgtEl>
                                        <p:attrNameLst>
                                          <p:attrName>style.visibility</p:attrName>
                                        </p:attrNameLst>
                                      </p:cBhvr>
                                      <p:to>
                                        <p:strVal val="visible"/>
                                      </p:to>
                                    </p:set>
                                    <p:animEffect transition="in" filter="fade">
                                      <p:cBhvr>
                                        <p:cTn id="7" dur="1000"/>
                                        <p:tgtEl>
                                          <p:spTgt spid="1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
                                            <p:txEl>
                                              <p:pRg st="1" end="1"/>
                                            </p:txEl>
                                          </p:spTgt>
                                        </p:tgtEl>
                                        <p:attrNameLst>
                                          <p:attrName>style.visibility</p:attrName>
                                        </p:attrNameLst>
                                      </p:cBhvr>
                                      <p:to>
                                        <p:strVal val="visible"/>
                                      </p:to>
                                    </p:set>
                                    <p:animEffect transition="in" filter="fade">
                                      <p:cBhvr>
                                        <p:cTn id="12" dur="1000"/>
                                        <p:tgtEl>
                                          <p:spTgt spid="1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1">
                                            <p:txEl>
                                              <p:pRg st="2" end="2"/>
                                            </p:txEl>
                                          </p:spTgt>
                                        </p:tgtEl>
                                        <p:attrNameLst>
                                          <p:attrName>style.visibility</p:attrName>
                                        </p:attrNameLst>
                                      </p:cBhvr>
                                      <p:to>
                                        <p:strVal val="visible"/>
                                      </p:to>
                                    </p:set>
                                    <p:animEffect transition="in" filter="fade">
                                      <p:cBhvr>
                                        <p:cTn id="17" dur="1000"/>
                                        <p:tgtEl>
                                          <p:spTgt spid="1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1">
                                            <p:txEl>
                                              <p:pRg st="3" end="3"/>
                                            </p:txEl>
                                          </p:spTgt>
                                        </p:tgtEl>
                                        <p:attrNameLst>
                                          <p:attrName>style.visibility</p:attrName>
                                        </p:attrNameLst>
                                      </p:cBhvr>
                                      <p:to>
                                        <p:strVal val="visible"/>
                                      </p:to>
                                    </p:set>
                                    <p:animEffect transition="in" filter="fade">
                                      <p:cBhvr>
                                        <p:cTn id="22" dur="1000"/>
                                        <p:tgtEl>
                                          <p:spTgt spid="1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311700" y="82405"/>
            <a:ext cx="8520600" cy="707400"/>
          </a:xfrm>
          <a:prstGeom prst="rect">
            <a:avLst/>
          </a:prstGeom>
        </p:spPr>
        <p:txBody>
          <a:bodyPr lIns="91425" tIns="91425" rIns="91425" bIns="91425" anchor="t" anchorCtr="0">
            <a:noAutofit/>
          </a:bodyPr>
          <a:lstStyle/>
          <a:p>
            <a:pPr lvl="0">
              <a:spcBef>
                <a:spcPts val="0"/>
              </a:spcBef>
              <a:buNone/>
            </a:pPr>
            <a:r>
              <a:rPr lang="en" dirty="0"/>
              <a:t>Famous Failures</a:t>
            </a:r>
          </a:p>
        </p:txBody>
      </p:sp>
      <p:sp>
        <p:nvSpPr>
          <p:cNvPr id="117" name="Shape 117"/>
          <p:cNvSpPr txBox="1">
            <a:spLocks noGrp="1"/>
          </p:cNvSpPr>
          <p:nvPr>
            <p:ph type="body" idx="1"/>
          </p:nvPr>
        </p:nvSpPr>
        <p:spPr>
          <a:xfrm>
            <a:off x="311700" y="1050202"/>
            <a:ext cx="8520600" cy="3518823"/>
          </a:xfrm>
          <a:prstGeom prst="rect">
            <a:avLst/>
          </a:prstGeom>
        </p:spPr>
        <p:txBody>
          <a:bodyPr lIns="91425" tIns="91425" rIns="91425" bIns="91425" anchor="t" anchorCtr="0">
            <a:noAutofit/>
          </a:bodyPr>
          <a:lstStyle/>
          <a:p>
            <a:pPr lvl="0">
              <a:spcBef>
                <a:spcPts val="0"/>
              </a:spcBef>
              <a:buNone/>
            </a:pPr>
            <a:endParaRPr dirty="0"/>
          </a:p>
        </p:txBody>
      </p:sp>
      <p:pic>
        <p:nvPicPr>
          <p:cNvPr id="2" name="famous failur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1228" y="695650"/>
            <a:ext cx="5558828" cy="416912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929</Words>
  <Application>Microsoft Macintosh PowerPoint</Application>
  <PresentationFormat>On-screen Show (16:9)</PresentationFormat>
  <Paragraphs>116</Paragraphs>
  <Slides>17</Slides>
  <Notes>16</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Dancing Script</vt:lpstr>
      <vt:lpstr>Open Sans</vt:lpstr>
      <vt:lpstr>PT Sans Narrow</vt:lpstr>
      <vt:lpstr>Segoe Script</vt:lpstr>
      <vt:lpstr>Trebuchet MS</vt:lpstr>
      <vt:lpstr>tropic</vt:lpstr>
      <vt:lpstr>Growth Mindset  Parent Night - Session II</vt:lpstr>
      <vt:lpstr>Tonight’s Outcomes</vt:lpstr>
      <vt:lpstr>Recap of Session 1</vt:lpstr>
      <vt:lpstr>Praise</vt:lpstr>
      <vt:lpstr>Elbow Partner</vt:lpstr>
      <vt:lpstr>What is our Mindset on Failure? </vt:lpstr>
      <vt:lpstr>Why Should We Talk about Failure? </vt:lpstr>
      <vt:lpstr>Action Ideas</vt:lpstr>
      <vt:lpstr>Famous Failures</vt:lpstr>
      <vt:lpstr>Community Circles</vt:lpstr>
      <vt:lpstr>Action Ideas for Table Groups</vt:lpstr>
      <vt:lpstr>Table Group Talk</vt:lpstr>
      <vt:lpstr>PowerPoint Presentation</vt:lpstr>
      <vt:lpstr>What Questions Do You Have? </vt:lpstr>
      <vt:lpstr>Growth Mindset Quotes and Feedback Forms</vt:lpstr>
      <vt:lpstr>Works Cited</vt:lpstr>
      <vt:lpstr>PowerPoint Presentation</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Growth Mindset  Parent Night - Session II</dc:title>
  <cp:lastModifiedBy>Microsoft Office User</cp:lastModifiedBy>
  <cp:revision>6</cp:revision>
  <cp:lastPrinted>2017-05-26T04:12:29Z</cp:lastPrinted>
  <dcterms:modified xsi:type="dcterms:W3CDTF">2017-06-06T12:22:55Z</dcterms:modified>
</cp:coreProperties>
</file>